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86" r:id="rId4"/>
    <p:sldId id="273" r:id="rId5"/>
    <p:sldId id="369" r:id="rId6"/>
    <p:sldId id="371" r:id="rId7"/>
    <p:sldId id="274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79" r:id="rId24"/>
    <p:sldId id="302" r:id="rId25"/>
    <p:sldId id="264" r:id="rId26"/>
    <p:sldId id="303" r:id="rId27"/>
    <p:sldId id="304" r:id="rId28"/>
    <p:sldId id="305" r:id="rId29"/>
    <p:sldId id="378" r:id="rId30"/>
    <p:sldId id="306" r:id="rId31"/>
    <p:sldId id="308" r:id="rId32"/>
    <p:sldId id="309" r:id="rId33"/>
    <p:sldId id="310" r:id="rId34"/>
    <p:sldId id="311" r:id="rId35"/>
    <p:sldId id="377" r:id="rId36"/>
    <p:sldId id="318" r:id="rId37"/>
    <p:sldId id="312" r:id="rId38"/>
    <p:sldId id="313" r:id="rId39"/>
    <p:sldId id="314" r:id="rId40"/>
    <p:sldId id="315" r:id="rId41"/>
    <p:sldId id="316" r:id="rId42"/>
    <p:sldId id="368" r:id="rId43"/>
    <p:sldId id="317" r:id="rId44"/>
    <p:sldId id="354" r:id="rId45"/>
  </p:sldIdLst>
  <p:sldSz cx="12192000" cy="6858000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01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theme" Target="theme/theme1.xml" /><Relationship Id="rId8" Type="http://schemas.openxmlformats.org/officeDocument/2006/relationships/slide" Target="slides/slide7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5ADE82-270D-EACD-92A3-BFC3897BD1B5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51EC9B-6C51-4BF6-96B4-CF1E06C121E4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C71043E-24B4-6556-3BDA-DB2FC1071C1A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1A68D7A-505B-14E4-D2C4-3D380BCCF07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E6E57-3757-4EC8-9511-38E2F7CE2D8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33647560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BDF0382-CDE8-4397-B903-759575086ACE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E5AE8-7883-4111-A426-0781A98991FE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1C1D1E-7277-EDF0-88C0-CE65DC3CA480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C8F2F1-628D-9FC9-DC17-7BFD7166BBF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B07EC1-13BC-4A50-B0AC-9E1446ABE3F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57636393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57CDCA-A408-8CD0-5E70-17947EB6003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EC1E4-FA85-401E-BE55-2C3837EBA0CF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3B26AC5-FD7F-DFBD-91D1-BA1E870F849F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8AE58D2-8313-ED1F-3A0B-7154F1D2C76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EF65D7-D226-41EA-93BC-2C266C13602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707375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448371AE-CC74-154B-E5C3-B10AC9B000D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539D3C-972E-49FD-86A9-0F6DD12A6E6D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700B5A8B-9E2A-5932-3548-244F4E52E52A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D73639E6-84BA-BBA4-3343-CFD9ABA6318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47C81-E2A0-461C-B8ED-3E7A9BD8A5AA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140061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3">
            <a:extLst>
              <a:ext uri="{FF2B5EF4-FFF2-40B4-BE49-F238E27FC236}">
                <a16:creationId xmlns:a16="http://schemas.microsoft.com/office/drawing/2014/main" id="{D7C73822-50C7-2093-F9F6-B95E544594B8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1D8C7-9D24-4AA6-984A-48C4FB8CDF52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8" name="Plassholder for bunntekst 4">
            <a:extLst>
              <a:ext uri="{FF2B5EF4-FFF2-40B4-BE49-F238E27FC236}">
                <a16:creationId xmlns:a16="http://schemas.microsoft.com/office/drawing/2014/main" id="{3AAE3730-EE8F-2C34-60CB-A5BD3D51EE77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3CAAB632-9D89-575A-2D38-C5F4555C550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C555B8-30C0-422C-BE0A-95F81537907F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546599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dato 3">
            <a:extLst>
              <a:ext uri="{FF2B5EF4-FFF2-40B4-BE49-F238E27FC236}">
                <a16:creationId xmlns:a16="http://schemas.microsoft.com/office/drawing/2014/main" id="{AB5AA735-5530-9956-CF40-E23A86C67FB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E17607-89B5-4822-A134-BB93DA01B007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4" name="Plassholder for bunntekst 4">
            <a:extLst>
              <a:ext uri="{FF2B5EF4-FFF2-40B4-BE49-F238E27FC236}">
                <a16:creationId xmlns:a16="http://schemas.microsoft.com/office/drawing/2014/main" id="{EB6BF87C-DDAE-9542-5B1E-0808B89284D5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Plassholder for lysbildenummer 5">
            <a:extLst>
              <a:ext uri="{FF2B5EF4-FFF2-40B4-BE49-F238E27FC236}">
                <a16:creationId xmlns:a16="http://schemas.microsoft.com/office/drawing/2014/main" id="{5D4E6733-785C-143C-2BF1-94F92DC8842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9E0D95-E4F2-4BE5-BDFC-35705793FD5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7703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3">
            <a:extLst>
              <a:ext uri="{FF2B5EF4-FFF2-40B4-BE49-F238E27FC236}">
                <a16:creationId xmlns:a16="http://schemas.microsoft.com/office/drawing/2014/main" id="{03BC22B2-193D-8ECB-F6F6-0652D24E76DE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4CF1D-BBBF-494C-B3BF-F1C8AF8B7D1F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3" name="Plassholder for bunntekst 4">
            <a:extLst>
              <a:ext uri="{FF2B5EF4-FFF2-40B4-BE49-F238E27FC236}">
                <a16:creationId xmlns:a16="http://schemas.microsoft.com/office/drawing/2014/main" id="{0AC2693A-C7DE-66B2-9DA3-7A29B0E25D92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Plassholder for lysbildenummer 5">
            <a:extLst>
              <a:ext uri="{FF2B5EF4-FFF2-40B4-BE49-F238E27FC236}">
                <a16:creationId xmlns:a16="http://schemas.microsoft.com/office/drawing/2014/main" id="{6BD894E8-956E-3C23-77A7-67A4571BE815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73F76E-B512-40BA-AAF8-AD3C47A7D88C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359769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201C00B0-7C86-D1BC-174D-E000BE6D7708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B0486-967D-4830-AAC3-11744948C574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2B21C5D8-7669-FD95-3138-03417967EB84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880E8BEB-76B7-B254-FEEA-6A10C34BD55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5B741-9FFC-42DE-B1DC-71F577CFBFCA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094767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3">
            <a:extLst>
              <a:ext uri="{FF2B5EF4-FFF2-40B4-BE49-F238E27FC236}">
                <a16:creationId xmlns:a16="http://schemas.microsoft.com/office/drawing/2014/main" id="{508FC9D5-FE17-F417-AEEA-73130CE05F3A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9ECC7-9B8A-4AA8-A203-13897030B543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6" name="Plassholder for bunntekst 4">
            <a:extLst>
              <a:ext uri="{FF2B5EF4-FFF2-40B4-BE49-F238E27FC236}">
                <a16:creationId xmlns:a16="http://schemas.microsoft.com/office/drawing/2014/main" id="{CF2E47AA-6CC9-8BE1-3A0D-568017390307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Plassholder for lysbildenummer 5">
            <a:extLst>
              <a:ext uri="{FF2B5EF4-FFF2-40B4-BE49-F238E27FC236}">
                <a16:creationId xmlns:a16="http://schemas.microsoft.com/office/drawing/2014/main" id="{0816A477-413B-DC67-89C3-44D28612DCF9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E57F1-55D5-4F7B-8A3B-7F12DD70635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423825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8A0736-D419-99B3-1EDF-133CE283F702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C208F-016F-44B5-B495-C5203848DBF2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141A344-BD54-E0D9-B79E-783735A2AF69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B3DE4F-995A-56C1-BF3D-2E44022EBE8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D60A0-CC67-4341-9923-1203E5F4E98B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656769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73907FE-D773-E5B9-65E7-79A8F7FBAFB1}"/>
              </a:ext>
            </a:extLst>
          </p:cNvPr>
          <p:cNvSpPr txBox="1"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4EA74C-29D1-4587-B396-8BC565BE8D0B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E4664F6-6565-03D2-3219-C336D6766B1C}"/>
              </a:ext>
            </a:extLst>
          </p:cNvPr>
          <p:cNvSpPr txBox="1"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6E3ACA9-3A38-6932-7EA1-8E8E3CA8845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7DD14-C5ED-470A-BD02-9A1CB34AFEF0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3208369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ssholder for tittel 1">
            <a:extLst>
              <a:ext uri="{FF2B5EF4-FFF2-40B4-BE49-F238E27FC236}">
                <a16:creationId xmlns:a16="http://schemas.microsoft.com/office/drawing/2014/main" id="{9923CA79-86C5-D571-39DB-F86556D8CF6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</a:p>
        </p:txBody>
      </p:sp>
      <p:sp>
        <p:nvSpPr>
          <p:cNvPr id="1027" name="Plassholder for tekst 2">
            <a:extLst>
              <a:ext uri="{FF2B5EF4-FFF2-40B4-BE49-F238E27FC236}">
                <a16:creationId xmlns:a16="http://schemas.microsoft.com/office/drawing/2014/main" id="{20463143-CF89-FAC8-A812-84660078E27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Rediger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C5C546-CE8E-3850-A212-0807114A1DB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fld id="{8C7F61AD-F083-4BA3-A72F-7C4299C7C0BF}" type="datetime1">
              <a:rPr/>
              <a:pPr>
                <a:defRPr/>
              </a:pPr>
              <a:t>07.03.2025</a:t>
            </a:fld>
            <a:endParaRPr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569E07-544E-4121-60C9-A996DEE6C01F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b-NO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83E5239-F214-1292-B3FE-551CD917DD3F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34F3633-97A7-43A3-8B80-56F9CD214066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lang="nb-NO" sz="4400" kern="1200">
          <a:solidFill>
            <a:srgbClr val="000000"/>
          </a:solidFill>
          <a:latin typeface="Calibri Light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5pPr>
      <a:lvl6pPr marL="4572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6pPr>
      <a:lvl7pPr marL="9144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7pPr>
      <a:lvl8pPr marL="13716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8pPr>
      <a:lvl9pPr marL="1828800" algn="l" rtl="0" eaLnBrk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nb-NO" sz="2800" kern="1200">
          <a:solidFill>
            <a:srgbClr val="000000"/>
          </a:solidFill>
          <a:latin typeface="Calibri"/>
        </a:defRPr>
      </a:lvl1pPr>
      <a:lvl2pPr marL="685800" lvl="1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nb-NO" sz="2400" kern="1200">
          <a:solidFill>
            <a:srgbClr val="000000"/>
          </a:solidFill>
          <a:latin typeface="Calibri"/>
        </a:defRPr>
      </a:lvl2pPr>
      <a:lvl3pPr marL="1143000" lvl="2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nb-NO" sz="2000" kern="1200">
          <a:solidFill>
            <a:srgbClr val="000000"/>
          </a:solidFill>
          <a:latin typeface="Calibri"/>
        </a:defRPr>
      </a:lvl3pPr>
      <a:lvl4pPr marL="1600200" lvl="3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nb-NO" kern="1200">
          <a:solidFill>
            <a:srgbClr val="000000"/>
          </a:solidFill>
          <a:latin typeface="Calibri"/>
        </a:defRPr>
      </a:lvl4pPr>
      <a:lvl5pPr marL="2057400" lvl="4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SzPct val="100000"/>
        <a:buFont typeface="Arial" panose="020B0604020202020204" pitchFamily="34" charset="0"/>
        <a:buChar char="•"/>
        <a:defRPr lang="nb-NO" kern="1200">
          <a:solidFill>
            <a:srgbClr val="000000"/>
          </a:solidFill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 /><Relationship Id="rId2" Type="http://schemas.openxmlformats.org/officeDocument/2006/relationships/image" Target="../media/image2.emf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8.png" /><Relationship Id="rId4" Type="http://schemas.openxmlformats.org/officeDocument/2006/relationships/image" Target="../media/image7.png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Pronomenet%20v&#229;re%20i%20sandsv&#230;rsk.mp3" TargetMode="External" /><Relationship Id="rId1" Type="http://schemas.openxmlformats.org/officeDocument/2006/relationships/slideLayout" Target="../slideLayouts/slideLayout2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tel 1">
            <a:extLst>
              <a:ext uri="{FF2B5EF4-FFF2-40B4-BE49-F238E27FC236}">
                <a16:creationId xmlns:a16="http://schemas.microsoft.com/office/drawing/2014/main" id="{CA68C880-51F9-4BC2-C78F-5F2B9C8C9674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pPr eaLnBrk="1" hangingPunct="1"/>
            <a:r>
              <a:rPr altLang="nb-NO">
                <a:latin typeface="Blue Ridge Heavy SF" pitchFamily="34" charset="0"/>
              </a:rPr>
              <a:t>Sandsværmålet</a:t>
            </a:r>
          </a:p>
        </p:txBody>
      </p:sp>
      <p:sp>
        <p:nvSpPr>
          <p:cNvPr id="2051" name="Undertittel 2">
            <a:extLst>
              <a:ext uri="{FF2B5EF4-FFF2-40B4-BE49-F238E27FC236}">
                <a16:creationId xmlns:a16="http://schemas.microsoft.com/office/drawing/2014/main" id="{7B6B59F1-E6AB-6483-51D0-389D0BB4CE50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1524000" y="3602038"/>
            <a:ext cx="9144000" cy="750887"/>
          </a:xfrm>
        </p:spPr>
        <p:txBody>
          <a:bodyPr/>
          <a:lstStyle/>
          <a:p>
            <a:pPr eaLnBrk="1" hangingPunct="1"/>
            <a:r>
              <a:rPr altLang="nb-NO">
                <a:latin typeface="Blue Ridge Heavy SF" pitchFamily="34" charset="0"/>
              </a:rPr>
              <a:t>Språkhistoria, ordtilfanget og grammatikken.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BDAE54-CC79-E0B5-4B18-05EC9D3B6EAD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 sz="4000">
                <a:latin typeface="Calibri Light" panose="020F0302020204030204" pitchFamily="34" charset="0"/>
              </a:rPr>
              <a:t>Sandsværdialekten blant landets øvrige dialekter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3E2F62-EC41-92F9-73D2-37B2A906017B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452438" y="1885950"/>
            <a:ext cx="4514850" cy="4046538"/>
          </a:xfrm>
        </p:spPr>
        <p:txBody>
          <a:bodyPr/>
          <a:lstStyle/>
          <a:p>
            <a:pPr eaLnBrk="1" hangingPunct="1"/>
            <a:r>
              <a:rPr altLang="nb-NO">
                <a:latin typeface="Calibri" panose="020F0502020204030204" pitchFamily="34" charset="0"/>
              </a:rPr>
              <a:t>Målføret (dialekten) i Sandsvær har tradisjonelt hørt til det vikværske målføreområdet.  Det dekker begge sidene av Oslofjorden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F33AF81-E957-910E-6454-24EF35B83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38" y="1341438"/>
            <a:ext cx="7362825" cy="515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DAF41F8E-6A7A-0443-9177-88B9C4BEDF06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5938838" y="227013"/>
            <a:ext cx="5891212" cy="955675"/>
          </a:xfrm>
        </p:spPr>
        <p:txBody>
          <a:bodyPr/>
          <a:lstStyle/>
          <a:p>
            <a:pPr eaLnBrk="1" hangingPunct="1"/>
            <a:r>
              <a:rPr altLang="nb-NO" sz="2000">
                <a:latin typeface="Calibri" panose="020F0502020204030204" pitchFamily="34" charset="0"/>
              </a:rPr>
              <a:t>Etter ca år 2000 (til dels ei god stund før det og) faller Kongsberg og Sandsvær mer og mer innafor et nytt og større dialektområde: </a:t>
            </a:r>
            <a:r>
              <a:rPr altLang="nb-NO" sz="2000" b="1">
                <a:latin typeface="Calibri" panose="020F0502020204030204" pitchFamily="34" charset="0"/>
              </a:rPr>
              <a:t>midtøstlandsk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647257D-F057-4E48-02D5-EB9D51665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80975"/>
            <a:ext cx="4751388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nb-NO" altLang="nb-NO" sz="2000"/>
              <a:t>Rundt 1900 kunne en skille ut disse dialektene nordafor oss:</a:t>
            </a:r>
          </a:p>
        </p:txBody>
      </p:sp>
      <p:pic>
        <p:nvPicPr>
          <p:cNvPr id="4" name="Bilde 5">
            <a:extLst>
              <a:ext uri="{FF2B5EF4-FFF2-40B4-BE49-F238E27FC236}">
                <a16:creationId xmlns:a16="http://schemas.microsoft.com/office/drawing/2014/main" id="{116D2EFD-2B1C-670E-2808-750785426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25" y="1182688"/>
            <a:ext cx="4875213" cy="592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e 6">
            <a:extLst>
              <a:ext uri="{FF2B5EF4-FFF2-40B4-BE49-F238E27FC236}">
                <a16:creationId xmlns:a16="http://schemas.microsoft.com/office/drawing/2014/main" id="{12BFD82F-94B2-4B12-C33F-93890282E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538" y="1754188"/>
            <a:ext cx="6551612" cy="392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7">
            <a:extLst>
              <a:ext uri="{FF2B5EF4-FFF2-40B4-BE49-F238E27FC236}">
                <a16:creationId xmlns:a16="http://schemas.microsoft.com/office/drawing/2014/main" id="{E36A7300-D424-497D-2A79-7ED5A9B89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0800" y="5954713"/>
            <a:ext cx="68643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600" i="1"/>
              <a:t>Kilde:  Helge Sandøy:  «Austlandsk etter 1800».</a:t>
            </a:r>
            <a:r>
              <a:rPr lang="nn-NO" altLang="nb-NO" sz="1600" i="1"/>
              <a:t> I: Talemål etter 1800.Norsk i jamføring med andre nordiske språk. Novus Forlag 2015 ISBN978-82-7099-843-2</a:t>
            </a:r>
            <a:r>
              <a:rPr lang="nb-NO" altLang="nb-NO" sz="1600" i="1"/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E30591-B76F-B8CD-7FAF-F441B6EDBD6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B. Teksteksempler, ord og uttrykk fra Sandsvær-dialekten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tel 1">
            <a:extLst>
              <a:ext uri="{FF2B5EF4-FFF2-40B4-BE49-F238E27FC236}">
                <a16:creationId xmlns:a16="http://schemas.microsoft.com/office/drawing/2014/main" id="{150B0A4F-B260-FDB6-A534-7C3ACA81E0FC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Noen teksteksempler fra Sandsværdialekten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46E5BE4-EC0A-C641-304B-6379D0F36BD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rPr u="sng"/>
              <a:t>Ola Hajerns bordbønn: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  <a:p>
            <a:pPr marL="0" indent="0" algn="ctr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Skia er sund,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vellinga er tynn,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kjøttet er hardt,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brødet er bart,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Gud veit åssen jæi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ske få det i mæi snart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tel 1">
            <a:extLst>
              <a:ext uri="{FF2B5EF4-FFF2-40B4-BE49-F238E27FC236}">
                <a16:creationId xmlns:a16="http://schemas.microsoft.com/office/drawing/2014/main" id="{2F2A5952-E326-02DF-F23B-1BEF42A1DA37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Intervju med lardøl, ca 1920</a:t>
            </a:r>
          </a:p>
        </p:txBody>
      </p:sp>
      <p:pic>
        <p:nvPicPr>
          <p:cNvPr id="3" name="Plassholder for innhold 3">
            <a:extLst>
              <a:ext uri="{FF2B5EF4-FFF2-40B4-BE49-F238E27FC236}">
                <a16:creationId xmlns:a16="http://schemas.microsoft.com/office/drawing/2014/main" id="{DBFB8280-025A-B3DC-C978-CDFE234625D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1513" y="2127250"/>
            <a:ext cx="10429875" cy="4132263"/>
          </a:xfr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00A8F0-335B-B1C0-F8DE-81CDF31FD70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838200" y="750888"/>
            <a:ext cx="10515600" cy="1325562"/>
          </a:xfrm>
        </p:spPr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C. Grammatikk og orddannelser i Sandsværmålet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tel 1">
            <a:extLst>
              <a:ext uri="{FF2B5EF4-FFF2-40B4-BE49-F238E27FC236}">
                <a16:creationId xmlns:a16="http://schemas.microsoft.com/office/drawing/2014/main" id="{A5E250C2-07AA-40E4-E6CF-912D2520992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Jamvektsregelen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D2F42A-D396-29DF-39B4-3898D3A3D00A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838200" y="1460500"/>
            <a:ext cx="10515600" cy="5032375"/>
          </a:xfrm>
        </p:spPr>
        <p:txBody>
          <a:bodyPr/>
          <a:lstStyle/>
          <a:p>
            <a:pPr eaLnBrk="1" hangingPunct="1"/>
            <a:r>
              <a:rPr altLang="nb-NO">
                <a:latin typeface="Calibri" panose="020F0502020204030204" pitchFamily="34" charset="0"/>
              </a:rPr>
              <a:t>I Sandsvær kjenner vi alle til at vi sier gutt</a:t>
            </a:r>
            <a:r>
              <a:rPr altLang="nb-NO" i="1">
                <a:latin typeface="Calibri" panose="020F0502020204030204" pitchFamily="34" charset="0"/>
              </a:rPr>
              <a:t>ær</a:t>
            </a:r>
            <a:r>
              <a:rPr altLang="nb-NO">
                <a:latin typeface="Calibri" panose="020F0502020204030204" pitchFamily="34" charset="0"/>
              </a:rPr>
              <a:t>, hest</a:t>
            </a:r>
            <a:r>
              <a:rPr altLang="nb-NO" i="1">
                <a:latin typeface="Calibri" panose="020F0502020204030204" pitchFamily="34" charset="0"/>
              </a:rPr>
              <a:t>ær</a:t>
            </a:r>
            <a:r>
              <a:rPr altLang="nb-NO">
                <a:latin typeface="Calibri" panose="020F0502020204030204" pitchFamily="34" charset="0"/>
              </a:rPr>
              <a:t>, jent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bøk</a:t>
            </a:r>
            <a:r>
              <a:rPr altLang="nb-NO" i="1">
                <a:latin typeface="Calibri" panose="020F0502020204030204" pitchFamily="34" charset="0"/>
              </a:rPr>
              <a:t>ær</a:t>
            </a:r>
            <a:r>
              <a:rPr altLang="nb-NO">
                <a:latin typeface="Calibri" panose="020F0502020204030204" pitchFamily="34" charset="0"/>
              </a:rPr>
              <a:t>, kast</a:t>
            </a:r>
            <a:r>
              <a:rPr altLang="nb-NO" i="1">
                <a:latin typeface="Calibri" panose="020F0502020204030204" pitchFamily="34" charset="0"/>
              </a:rPr>
              <a:t>ær</a:t>
            </a:r>
            <a:r>
              <a:rPr altLang="nb-NO">
                <a:latin typeface="Calibri" panose="020F0502020204030204" pitchFamily="34" charset="0"/>
              </a:rPr>
              <a:t>, kjøp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vis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osv. 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Andre steder sier de gutt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hest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jent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bøk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kast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kjøp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vis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osv.  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Og bl.a. på Vestlandet vil mange si: gut</a:t>
            </a:r>
            <a:r>
              <a:rPr altLang="nb-NO" i="1">
                <a:latin typeface="Calibri" panose="020F0502020204030204" pitchFamily="34" charset="0"/>
              </a:rPr>
              <a:t>ar</a:t>
            </a:r>
            <a:r>
              <a:rPr altLang="nb-NO">
                <a:latin typeface="Calibri" panose="020F0502020204030204" pitchFamily="34" charset="0"/>
              </a:rPr>
              <a:t>, hest</a:t>
            </a:r>
            <a:r>
              <a:rPr altLang="nb-NO" i="1">
                <a:latin typeface="Calibri" panose="020F0502020204030204" pitchFamily="34" charset="0"/>
              </a:rPr>
              <a:t>ar</a:t>
            </a:r>
            <a:r>
              <a:rPr altLang="nb-NO">
                <a:latin typeface="Calibri" panose="020F0502020204030204" pitchFamily="34" charset="0"/>
              </a:rPr>
              <a:t>, jent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bøk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kast</a:t>
            </a:r>
            <a:r>
              <a:rPr altLang="nb-NO" i="1">
                <a:latin typeface="Calibri" panose="020F0502020204030204" pitchFamily="34" charset="0"/>
              </a:rPr>
              <a:t>ar</a:t>
            </a:r>
            <a:r>
              <a:rPr altLang="nb-NO">
                <a:latin typeface="Calibri" panose="020F0502020204030204" pitchFamily="34" charset="0"/>
              </a:rPr>
              <a:t>, kjøp</a:t>
            </a:r>
            <a:r>
              <a:rPr altLang="nb-NO" i="1">
                <a:latin typeface="Calibri" panose="020F0502020204030204" pitchFamily="34" charset="0"/>
              </a:rPr>
              <a:t>er</a:t>
            </a:r>
            <a:r>
              <a:rPr altLang="nb-NO">
                <a:latin typeface="Calibri" panose="020F0502020204030204" pitchFamily="34" charset="0"/>
              </a:rPr>
              <a:t>, vis</a:t>
            </a:r>
            <a:r>
              <a:rPr altLang="nb-NO" i="1">
                <a:latin typeface="Calibri" panose="020F0502020204030204" pitchFamily="34" charset="0"/>
              </a:rPr>
              <a:t>or</a:t>
            </a:r>
            <a:r>
              <a:rPr altLang="nb-NO">
                <a:latin typeface="Calibri" panose="020F0502020204030204" pitchFamily="34" charset="0"/>
              </a:rPr>
              <a:t>, osv. Atter andre steder finner vi andre endelser.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 For å forstå hvordan de grammatiske </a:t>
            </a:r>
            <a:r>
              <a:rPr altLang="nb-NO" i="1">
                <a:solidFill>
                  <a:srgbClr val="00B050"/>
                </a:solidFill>
                <a:latin typeface="Calibri" panose="020F0502020204030204" pitchFamily="34" charset="0"/>
              </a:rPr>
              <a:t>endelsene</a:t>
            </a:r>
            <a:r>
              <a:rPr altLang="nb-NO">
                <a:latin typeface="Calibri" panose="020F0502020204030204" pitchFamily="34" charset="0"/>
              </a:rPr>
              <a:t> i slutten av ordene har blitt slik de er i Sandsvær-dialekten i dag, må vi innom en ganske spesiell </a:t>
            </a:r>
            <a:r>
              <a:rPr altLang="nb-NO" i="1">
                <a:latin typeface="Calibri" panose="020F0502020204030204" pitchFamily="34" charset="0"/>
              </a:rPr>
              <a:t>språkregel: </a:t>
            </a:r>
            <a:r>
              <a:rPr altLang="nb-NO">
                <a:solidFill>
                  <a:srgbClr val="FF0000"/>
                </a:solidFill>
                <a:latin typeface="Calibri" panose="020F0502020204030204" pitchFamily="34" charset="0"/>
              </a:rPr>
              <a:t>jamvektsregelen</a:t>
            </a:r>
            <a:r>
              <a:rPr altLang="nb-NO">
                <a:latin typeface="Calibri" panose="020F0502020204030204" pitchFamily="34" charset="0"/>
              </a:rPr>
              <a:t> (jamvektsloven)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Denne regelen gjelder for </a:t>
            </a:r>
            <a:r>
              <a:rPr altLang="nb-NO" i="1">
                <a:latin typeface="Calibri" panose="020F0502020204030204" pitchFamily="34" charset="0"/>
              </a:rPr>
              <a:t>tostavelsesord: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I et tostavelsesord har vi en </a:t>
            </a:r>
            <a:r>
              <a:rPr altLang="nb-NO" i="1">
                <a:latin typeface="Calibri" panose="020F0502020204030204" pitchFamily="34" charset="0"/>
              </a:rPr>
              <a:t>rotstavelse</a:t>
            </a:r>
            <a:r>
              <a:rPr altLang="nb-NO">
                <a:latin typeface="Calibri" panose="020F0502020204030204" pitchFamily="34" charset="0"/>
              </a:rPr>
              <a:t> og en </a:t>
            </a:r>
            <a:r>
              <a:rPr altLang="nb-NO" i="1">
                <a:latin typeface="Calibri" panose="020F0502020204030204" pitchFamily="34" charset="0"/>
              </a:rPr>
              <a:t>endestavelse</a:t>
            </a:r>
            <a:r>
              <a:rPr altLang="nb-NO">
                <a:latin typeface="Calibri" panose="020F0502020204030204" pitchFamily="34" charset="0"/>
              </a:rPr>
              <a:t>.</a:t>
            </a:r>
          </a:p>
          <a:p>
            <a:pPr eaLnBrk="1" hangingPunct="1"/>
            <a:endParaRPr altLang="nb-NO">
              <a:latin typeface="Calibri" panose="020F0502020204030204" pitchFamily="34" charset="0"/>
            </a:endParaRPr>
          </a:p>
          <a:p>
            <a:pPr eaLnBrk="1" hangingPunct="1"/>
            <a:endParaRPr altLang="nb-NO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3">
            <a:extLst>
              <a:ext uri="{FF2B5EF4-FFF2-40B4-BE49-F238E27FC236}">
                <a16:creationId xmlns:a16="http://schemas.microsoft.com/office/drawing/2014/main" id="{EEA59E02-B1FE-4CDA-C3CF-C15AFB4EA0B1}"/>
              </a:ext>
            </a:extLst>
          </p:cNvPr>
          <p:cNvSpPr txBox="1"/>
          <p:nvPr/>
        </p:nvSpPr>
        <p:spPr>
          <a:xfrm>
            <a:off x="4949825" y="2743200"/>
            <a:ext cx="2014538" cy="923925"/>
          </a:xfrm>
          <a:prstGeom prst="rect">
            <a:avLst/>
          </a:prstGeom>
          <a:noFill/>
          <a:ln cap="flat">
            <a:noFill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5400" kern="0" spc="100">
                <a:solidFill>
                  <a:srgbClr val="000000"/>
                </a:solidFill>
                <a:latin typeface="Calibri"/>
              </a:rPr>
              <a:t>Kaster</a:t>
            </a:r>
          </a:p>
        </p:txBody>
      </p:sp>
      <p:cxnSp>
        <p:nvCxnSpPr>
          <p:cNvPr id="3" name="Rett pilkobling 5">
            <a:extLst>
              <a:ext uri="{FF2B5EF4-FFF2-40B4-BE49-F238E27FC236}">
                <a16:creationId xmlns:a16="http://schemas.microsoft.com/office/drawing/2014/main" id="{0C29FE0C-0737-34CA-45AC-333508028A97}"/>
              </a:ext>
            </a:extLst>
          </p:cNvPr>
          <p:cNvCxnSpPr>
            <a:cxnSpLocks noChangeShapeType="1"/>
            <a:stCxn id="7" idx="2"/>
          </p:cNvCxnSpPr>
          <p:nvPr/>
        </p:nvCxnSpPr>
        <p:spPr bwMode="auto">
          <a:xfrm>
            <a:off x="4559300" y="2139950"/>
            <a:ext cx="528638" cy="758825"/>
          </a:xfrm>
          <a:prstGeom prst="straightConnector1">
            <a:avLst/>
          </a:prstGeom>
          <a:noFill/>
          <a:ln w="44448">
            <a:solidFill>
              <a:srgbClr val="000000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Ellipse 6">
            <a:extLst>
              <a:ext uri="{FF2B5EF4-FFF2-40B4-BE49-F238E27FC236}">
                <a16:creationId xmlns:a16="http://schemas.microsoft.com/office/drawing/2014/main" id="{3408E2DC-B15C-F482-D345-80137BF55EFD}"/>
              </a:ext>
            </a:extLst>
          </p:cNvPr>
          <p:cNvSpPr>
            <a:spLocks/>
          </p:cNvSpPr>
          <p:nvPr/>
        </p:nvSpPr>
        <p:spPr bwMode="auto">
          <a:xfrm>
            <a:off x="4949825" y="2870200"/>
            <a:ext cx="1295400" cy="796925"/>
          </a:xfrm>
          <a:custGeom>
            <a:avLst/>
            <a:gdLst>
              <a:gd name="T0" fmla="*/ 645640 w 1296088"/>
              <a:gd name="T1" fmla="*/ 0 h 796872"/>
              <a:gd name="T2" fmla="*/ 1291279 w 1296088"/>
              <a:gd name="T3" fmla="*/ 398625 h 796872"/>
              <a:gd name="T4" fmla="*/ 645640 w 1296088"/>
              <a:gd name="T5" fmla="*/ 797243 h 796872"/>
              <a:gd name="T6" fmla="*/ 0 w 1296088"/>
              <a:gd name="T7" fmla="*/ 398625 h 796872"/>
              <a:gd name="T8" fmla="*/ 189103 w 1296088"/>
              <a:gd name="T9" fmla="*/ 116755 h 796872"/>
              <a:gd name="T10" fmla="*/ 189103 w 1296088"/>
              <a:gd name="T11" fmla="*/ 680488 h 796872"/>
              <a:gd name="T12" fmla="*/ 1102176 w 1296088"/>
              <a:gd name="T13" fmla="*/ 680488 h 796872"/>
              <a:gd name="T14" fmla="*/ 1102176 w 1296088"/>
              <a:gd name="T15" fmla="*/ 116755 h 796872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189808 w 1296088"/>
              <a:gd name="T25" fmla="*/ 116699 h 796872"/>
              <a:gd name="T26" fmla="*/ 1106280 w 1296088"/>
              <a:gd name="T27" fmla="*/ 680173 h 79687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296088" h="796872">
                <a:moveTo>
                  <a:pt x="0" y="398436"/>
                </a:moveTo>
                <a:lnTo>
                  <a:pt x="0" y="398436"/>
                </a:lnTo>
                <a:cubicBezTo>
                  <a:pt x="0" y="618486"/>
                  <a:pt x="290139" y="796872"/>
                  <a:pt x="648044" y="796872"/>
                </a:cubicBezTo>
                <a:cubicBezTo>
                  <a:pt x="1005948" y="796872"/>
                  <a:pt x="1296088" y="618486"/>
                  <a:pt x="1296088" y="398436"/>
                </a:cubicBezTo>
                <a:cubicBezTo>
                  <a:pt x="1296088" y="178385"/>
                  <a:pt x="1005948" y="0"/>
                  <a:pt x="648044" y="0"/>
                </a:cubicBezTo>
                <a:cubicBezTo>
                  <a:pt x="290139" y="0"/>
                  <a:pt x="0" y="178385"/>
                  <a:pt x="0" y="398436"/>
                </a:cubicBezTo>
                <a:close/>
              </a:path>
            </a:pathLst>
          </a:custGeom>
          <a:noFill/>
          <a:ln w="3174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5" name="Ellipse 7">
            <a:extLst>
              <a:ext uri="{FF2B5EF4-FFF2-40B4-BE49-F238E27FC236}">
                <a16:creationId xmlns:a16="http://schemas.microsoft.com/office/drawing/2014/main" id="{AF2B10F5-F5E4-FE6D-3A55-CDFA051F0D43}"/>
              </a:ext>
            </a:extLst>
          </p:cNvPr>
          <p:cNvSpPr>
            <a:spLocks/>
          </p:cNvSpPr>
          <p:nvPr/>
        </p:nvSpPr>
        <p:spPr bwMode="auto">
          <a:xfrm>
            <a:off x="6161088" y="2870200"/>
            <a:ext cx="803275" cy="733425"/>
          </a:xfrm>
          <a:custGeom>
            <a:avLst/>
            <a:gdLst>
              <a:gd name="T0" fmla="*/ 399187 w 804095"/>
              <a:gd name="T1" fmla="*/ 0 h 733641"/>
              <a:gd name="T2" fmla="*/ 798373 w 804095"/>
              <a:gd name="T3" fmla="*/ 366065 h 733641"/>
              <a:gd name="T4" fmla="*/ 399187 w 804095"/>
              <a:gd name="T5" fmla="*/ 732129 h 733641"/>
              <a:gd name="T6" fmla="*/ 0 w 804095"/>
              <a:gd name="T7" fmla="*/ 366065 h 733641"/>
              <a:gd name="T8" fmla="*/ 116919 w 804095"/>
              <a:gd name="T9" fmla="*/ 107215 h 733641"/>
              <a:gd name="T10" fmla="*/ 116919 w 804095"/>
              <a:gd name="T11" fmla="*/ 624914 h 733641"/>
              <a:gd name="T12" fmla="*/ 681454 w 804095"/>
              <a:gd name="T13" fmla="*/ 624914 h 733641"/>
              <a:gd name="T14" fmla="*/ 681454 w 804095"/>
              <a:gd name="T15" fmla="*/ 107215 h 733641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117757 w 804095"/>
              <a:gd name="T25" fmla="*/ 107439 h 733641"/>
              <a:gd name="T26" fmla="*/ 686338 w 804095"/>
              <a:gd name="T27" fmla="*/ 626202 h 7336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04095" h="733641">
                <a:moveTo>
                  <a:pt x="0" y="366821"/>
                </a:moveTo>
                <a:lnTo>
                  <a:pt x="0" y="366821"/>
                </a:lnTo>
                <a:cubicBezTo>
                  <a:pt x="0" y="569410"/>
                  <a:pt x="180003" y="733642"/>
                  <a:pt x="402048" y="733642"/>
                </a:cubicBezTo>
                <a:cubicBezTo>
                  <a:pt x="624092" y="733642"/>
                  <a:pt x="804096" y="569410"/>
                  <a:pt x="804096" y="366821"/>
                </a:cubicBezTo>
                <a:cubicBezTo>
                  <a:pt x="804096" y="164231"/>
                  <a:pt x="624092" y="0"/>
                  <a:pt x="402048" y="0"/>
                </a:cubicBezTo>
                <a:cubicBezTo>
                  <a:pt x="180003" y="0"/>
                  <a:pt x="0" y="164231"/>
                  <a:pt x="0" y="366821"/>
                </a:cubicBezTo>
                <a:close/>
              </a:path>
            </a:pathLst>
          </a:custGeom>
          <a:noFill/>
          <a:ln w="3174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cxnSp>
        <p:nvCxnSpPr>
          <p:cNvPr id="6" name="Rett pilkobling 8">
            <a:extLst>
              <a:ext uri="{FF2B5EF4-FFF2-40B4-BE49-F238E27FC236}">
                <a16:creationId xmlns:a16="http://schemas.microsoft.com/office/drawing/2014/main" id="{7506B673-8BBB-5ACA-266E-EC483F850AD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832600" y="2139950"/>
            <a:ext cx="852488" cy="758825"/>
          </a:xfrm>
          <a:prstGeom prst="straightConnector1">
            <a:avLst/>
          </a:prstGeom>
          <a:noFill/>
          <a:ln w="44448">
            <a:solidFill>
              <a:srgbClr val="000000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kstSylinder 10">
            <a:extLst>
              <a:ext uri="{FF2B5EF4-FFF2-40B4-BE49-F238E27FC236}">
                <a16:creationId xmlns:a16="http://schemas.microsoft.com/office/drawing/2014/main" id="{DDA9D961-80B3-0D7E-0A5E-108EBB83F7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1075" y="1555750"/>
            <a:ext cx="2076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3200"/>
              <a:t>Rotstavelse</a:t>
            </a:r>
          </a:p>
        </p:txBody>
      </p:sp>
      <p:sp>
        <p:nvSpPr>
          <p:cNvPr id="8" name="TekstSylinder 11">
            <a:extLst>
              <a:ext uri="{FF2B5EF4-FFF2-40B4-BE49-F238E27FC236}">
                <a16:creationId xmlns:a16="http://schemas.microsoft.com/office/drawing/2014/main" id="{83544F7F-7BF1-8679-7C49-EF546FC97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7025" y="1579563"/>
            <a:ext cx="23431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3200"/>
              <a:t>Endestavelse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DFD044A2-BF06-1742-7CB6-6ED48091196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42900" y="684213"/>
            <a:ext cx="11033125" cy="579913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t>I norrønt språk skiller en mellom </a:t>
            </a:r>
            <a:r>
              <a:rPr i="1"/>
              <a:t>lange</a:t>
            </a:r>
            <a:r>
              <a:t> og </a:t>
            </a:r>
            <a:r>
              <a:rPr i="1"/>
              <a:t>korte</a:t>
            </a:r>
            <a:r>
              <a:t> </a:t>
            </a:r>
            <a:r>
              <a:rPr b="1"/>
              <a:t>rotstavelser</a:t>
            </a:r>
            <a:r>
              <a:t>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For å vise dette skillet kan vi se på tre ord (infinitiver), skrevet på norrønt: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		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3600"/>
              <a:t>			kasta     				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3600"/>
              <a:t>			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3600"/>
              <a:t>                           bíta        				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3600"/>
              <a:t>			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3600"/>
              <a:t>                           leva</a:t>
            </a:r>
            <a:endParaRPr i="1"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 i="1"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 i="1"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 i="1"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 i="1"/>
          </a:p>
        </p:txBody>
      </p:sp>
      <p:sp>
        <p:nvSpPr>
          <p:cNvPr id="3" name="Ellipse 3">
            <a:extLst>
              <a:ext uri="{FF2B5EF4-FFF2-40B4-BE49-F238E27FC236}">
                <a16:creationId xmlns:a16="http://schemas.microsoft.com/office/drawing/2014/main" id="{139B0E15-B4D6-B0D8-5BF0-6001CBC59E8A}"/>
              </a:ext>
            </a:extLst>
          </p:cNvPr>
          <p:cNvSpPr>
            <a:spLocks/>
          </p:cNvSpPr>
          <p:nvPr/>
        </p:nvSpPr>
        <p:spPr bwMode="auto">
          <a:xfrm>
            <a:off x="3159125" y="2206625"/>
            <a:ext cx="812800" cy="609600"/>
          </a:xfrm>
          <a:custGeom>
            <a:avLst/>
            <a:gdLst>
              <a:gd name="T0" fmla="*/ 406400 w 812801"/>
              <a:gd name="T1" fmla="*/ 0 h 609603"/>
              <a:gd name="T2" fmla="*/ 812794 w 812801"/>
              <a:gd name="T3" fmla="*/ 304794 h 609603"/>
              <a:gd name="T4" fmla="*/ 406400 w 812801"/>
              <a:gd name="T5" fmla="*/ 609582 h 609603"/>
              <a:gd name="T6" fmla="*/ 0 w 812801"/>
              <a:gd name="T7" fmla="*/ 304794 h 609603"/>
              <a:gd name="T8" fmla="*/ 119032 w 812801"/>
              <a:gd name="T9" fmla="*/ 89274 h 609603"/>
              <a:gd name="T10" fmla="*/ 119032 w 812801"/>
              <a:gd name="T11" fmla="*/ 520308 h 609603"/>
              <a:gd name="T12" fmla="*/ 693762 w 812801"/>
              <a:gd name="T13" fmla="*/ 520308 h 609603"/>
              <a:gd name="T14" fmla="*/ 693762 w 812801"/>
              <a:gd name="T15" fmla="*/ 89274 h 609603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119032 w 812801"/>
              <a:gd name="T25" fmla="*/ 89274 h 609603"/>
              <a:gd name="T26" fmla="*/ 693769 w 812801"/>
              <a:gd name="T27" fmla="*/ 520329 h 609603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812801" h="609603">
                <a:moveTo>
                  <a:pt x="0" y="304802"/>
                </a:moveTo>
                <a:lnTo>
                  <a:pt x="0" y="304802"/>
                </a:lnTo>
                <a:cubicBezTo>
                  <a:pt x="0" y="473139"/>
                  <a:pt x="181951" y="609604"/>
                  <a:pt x="406400" y="609604"/>
                </a:cubicBezTo>
                <a:cubicBezTo>
                  <a:pt x="630848" y="609604"/>
                  <a:pt x="812800" y="473139"/>
                  <a:pt x="812800" y="304802"/>
                </a:cubicBezTo>
                <a:cubicBezTo>
                  <a:pt x="812800" y="136464"/>
                  <a:pt x="630848" y="0"/>
                  <a:pt x="406400" y="0"/>
                </a:cubicBezTo>
                <a:cubicBezTo>
                  <a:pt x="181951" y="0"/>
                  <a:pt x="0" y="136464"/>
                  <a:pt x="0" y="304802"/>
                </a:cubicBezTo>
                <a:close/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pic>
        <p:nvPicPr>
          <p:cNvPr id="4" name="Bilde 5">
            <a:extLst>
              <a:ext uri="{FF2B5EF4-FFF2-40B4-BE49-F238E27FC236}">
                <a16:creationId xmlns:a16="http://schemas.microsoft.com/office/drawing/2014/main" id="{E88515F7-AE09-E683-4BB9-ECA898F6A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967012">
            <a:off x="2675731" y="2361407"/>
            <a:ext cx="4048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10">
            <a:extLst>
              <a:ext uri="{FF2B5EF4-FFF2-40B4-BE49-F238E27FC236}">
                <a16:creationId xmlns:a16="http://schemas.microsoft.com/office/drawing/2014/main" id="{BF7A517A-4256-5EBE-70ED-C4CA842B1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5238" y="2562225"/>
            <a:ext cx="16129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/>
              <a:t>     </a:t>
            </a:r>
            <a:r>
              <a:rPr lang="nb-NO" altLang="nb-NO" sz="2400" i="1"/>
              <a:t>Lang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rotstavelse</a:t>
            </a:r>
          </a:p>
        </p:txBody>
      </p:sp>
      <p:pic>
        <p:nvPicPr>
          <p:cNvPr id="6" name="Bilde 11">
            <a:extLst>
              <a:ext uri="{FF2B5EF4-FFF2-40B4-BE49-F238E27FC236}">
                <a16:creationId xmlns:a16="http://schemas.microsoft.com/office/drawing/2014/main" id="{B0161EAC-93B1-4CBC-854F-C7E398758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89899">
            <a:off x="2647950" y="3298825"/>
            <a:ext cx="542925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Ellipse 12">
            <a:extLst>
              <a:ext uri="{FF2B5EF4-FFF2-40B4-BE49-F238E27FC236}">
                <a16:creationId xmlns:a16="http://schemas.microsoft.com/office/drawing/2014/main" id="{4BAA31DB-1E88-6B17-33D3-4AEFDEAAF944}"/>
              </a:ext>
            </a:extLst>
          </p:cNvPr>
          <p:cNvSpPr>
            <a:spLocks/>
          </p:cNvSpPr>
          <p:nvPr/>
        </p:nvSpPr>
        <p:spPr bwMode="auto">
          <a:xfrm>
            <a:off x="3140075" y="3497263"/>
            <a:ext cx="587375" cy="512762"/>
          </a:xfrm>
          <a:custGeom>
            <a:avLst/>
            <a:gdLst>
              <a:gd name="T0" fmla="*/ 296786 w 586349"/>
              <a:gd name="T1" fmla="*/ 0 h 511954"/>
              <a:gd name="T2" fmla="*/ 593569 w 586349"/>
              <a:gd name="T3" fmla="*/ 258819 h 511954"/>
              <a:gd name="T4" fmla="*/ 296786 w 586349"/>
              <a:gd name="T5" fmla="*/ 517637 h 511954"/>
              <a:gd name="T6" fmla="*/ 0 w 586349"/>
              <a:gd name="T7" fmla="*/ 258819 h 511954"/>
              <a:gd name="T8" fmla="*/ 86927 w 586349"/>
              <a:gd name="T9" fmla="*/ 75806 h 511954"/>
              <a:gd name="T10" fmla="*/ 86927 w 586349"/>
              <a:gd name="T11" fmla="*/ 441831 h 511954"/>
              <a:gd name="T12" fmla="*/ 506642 w 586349"/>
              <a:gd name="T13" fmla="*/ 441831 h 511954"/>
              <a:gd name="T14" fmla="*/ 506642 w 586349"/>
              <a:gd name="T15" fmla="*/ 75806 h 511954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85869 w 586349"/>
              <a:gd name="T25" fmla="*/ 74974 h 511954"/>
              <a:gd name="T26" fmla="*/ 500480 w 586349"/>
              <a:gd name="T27" fmla="*/ 436980 h 5119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86349" h="511954">
                <a:moveTo>
                  <a:pt x="0" y="255977"/>
                </a:moveTo>
                <a:lnTo>
                  <a:pt x="0" y="255977"/>
                </a:lnTo>
                <a:cubicBezTo>
                  <a:pt x="0" y="397349"/>
                  <a:pt x="131258" y="511954"/>
                  <a:pt x="293174" y="511954"/>
                </a:cubicBezTo>
                <a:cubicBezTo>
                  <a:pt x="455089" y="511954"/>
                  <a:pt x="586348" y="397349"/>
                  <a:pt x="586348" y="255977"/>
                </a:cubicBezTo>
                <a:cubicBezTo>
                  <a:pt x="586348" y="114604"/>
                  <a:pt x="455089" y="0"/>
                  <a:pt x="293174" y="0"/>
                </a:cubicBezTo>
                <a:cubicBezTo>
                  <a:pt x="131258" y="0"/>
                  <a:pt x="0" y="114604"/>
                  <a:pt x="0" y="255977"/>
                </a:cubicBezTo>
                <a:close/>
              </a:path>
            </a:pathLst>
          </a:custGeom>
          <a:noFill/>
          <a:ln w="3810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pic>
        <p:nvPicPr>
          <p:cNvPr id="8" name="Bilde 13">
            <a:extLst>
              <a:ext uri="{FF2B5EF4-FFF2-40B4-BE49-F238E27FC236}">
                <a16:creationId xmlns:a16="http://schemas.microsoft.com/office/drawing/2014/main" id="{39A98BB4-9FDD-331E-24E5-BCAF7DF59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4687888"/>
            <a:ext cx="671513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e 14">
            <a:extLst>
              <a:ext uri="{FF2B5EF4-FFF2-40B4-BE49-F238E27FC236}">
                <a16:creationId xmlns:a16="http://schemas.microsoft.com/office/drawing/2014/main" id="{A9C95EB6-842D-DAF0-34C2-D55B7B89A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85208">
            <a:off x="2527300" y="4556125"/>
            <a:ext cx="7016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kstSylinder 15">
            <a:extLst>
              <a:ext uri="{FF2B5EF4-FFF2-40B4-BE49-F238E27FC236}">
                <a16:creationId xmlns:a16="http://schemas.microsoft.com/office/drawing/2014/main" id="{9B2D1D7D-BEDA-3CED-1ECD-4ACF03DF8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5225" y="4435475"/>
            <a:ext cx="16129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/>
              <a:t>     </a:t>
            </a:r>
            <a:r>
              <a:rPr lang="nb-NO" altLang="nb-NO" sz="2400" i="1"/>
              <a:t>Kort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rotstavelse</a:t>
            </a:r>
          </a:p>
        </p:txBody>
      </p:sp>
      <p:sp>
        <p:nvSpPr>
          <p:cNvPr id="11" name="TekstSylinder 16">
            <a:extLst>
              <a:ext uri="{FF2B5EF4-FFF2-40B4-BE49-F238E27FC236}">
                <a16:creationId xmlns:a16="http://schemas.microsoft.com/office/drawing/2014/main" id="{36324D23-2F5B-BBC3-20BE-E10E07321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3150" y="2562225"/>
            <a:ext cx="1982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b="1"/>
              <a:t> Overvektsord</a:t>
            </a:r>
          </a:p>
        </p:txBody>
      </p:sp>
      <p:sp>
        <p:nvSpPr>
          <p:cNvPr id="12" name="Høyre klammeparentes 17">
            <a:extLst>
              <a:ext uri="{FF2B5EF4-FFF2-40B4-BE49-F238E27FC236}">
                <a16:creationId xmlns:a16="http://schemas.microsoft.com/office/drawing/2014/main" id="{D44105E0-6B01-5B73-C7A4-81AC81050C44}"/>
              </a:ext>
            </a:extLst>
          </p:cNvPr>
          <p:cNvSpPr>
            <a:spLocks/>
          </p:cNvSpPr>
          <p:nvPr/>
        </p:nvSpPr>
        <p:spPr bwMode="auto">
          <a:xfrm>
            <a:off x="9529763" y="2092325"/>
            <a:ext cx="433387" cy="1490663"/>
          </a:xfrm>
          <a:custGeom>
            <a:avLst/>
            <a:gdLst>
              <a:gd name="T0" fmla="*/ 221131 w 431925"/>
              <a:gd name="T1" fmla="*/ 0 h 1491029"/>
              <a:gd name="T2" fmla="*/ 442264 w 431925"/>
              <a:gd name="T3" fmla="*/ 744234 h 1491029"/>
              <a:gd name="T4" fmla="*/ 221131 w 431925"/>
              <a:gd name="T5" fmla="*/ 1488468 h 1491029"/>
              <a:gd name="T6" fmla="*/ 0 w 431925"/>
              <a:gd name="T7" fmla="*/ 744234 h 1491029"/>
              <a:gd name="T8" fmla="*/ 0 w 431925"/>
              <a:gd name="T9" fmla="*/ 0 h 1491029"/>
              <a:gd name="T10" fmla="*/ 442264 w 431925"/>
              <a:gd name="T11" fmla="*/ 744234 h 1491029"/>
              <a:gd name="T12" fmla="*/ 0 w 431925"/>
              <a:gd name="T13" fmla="*/ 1488468 h 1491029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5898240 60000 65536"/>
              <a:gd name="T19" fmla="*/ 11796480 60000 65536"/>
              <a:gd name="T20" fmla="*/ 17694720 60000 65536"/>
              <a:gd name="T21" fmla="*/ 0 w 431925"/>
              <a:gd name="T22" fmla="*/ 10542 h 1491029"/>
              <a:gd name="T23" fmla="*/ 152709 w 431925"/>
              <a:gd name="T24" fmla="*/ 1480487 h 1491029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1925" h="1491029" stroke="0">
                <a:moveTo>
                  <a:pt x="0" y="0"/>
                </a:moveTo>
                <a:lnTo>
                  <a:pt x="-1" y="0"/>
                </a:lnTo>
                <a:cubicBezTo>
                  <a:pt x="119272" y="0"/>
                  <a:pt x="215962" y="16114"/>
                  <a:pt x="215962" y="35992"/>
                </a:cubicBezTo>
                <a:lnTo>
                  <a:pt x="215962" y="709522"/>
                </a:lnTo>
                <a:cubicBezTo>
                  <a:pt x="215962" y="729399"/>
                  <a:pt x="312651" y="745514"/>
                  <a:pt x="431924" y="745514"/>
                </a:cubicBezTo>
                <a:lnTo>
                  <a:pt x="431923" y="745514"/>
                </a:lnTo>
                <a:cubicBezTo>
                  <a:pt x="312651" y="745514"/>
                  <a:pt x="215962" y="761628"/>
                  <a:pt x="215962" y="781506"/>
                </a:cubicBezTo>
                <a:lnTo>
                  <a:pt x="215962" y="1455037"/>
                </a:lnTo>
                <a:cubicBezTo>
                  <a:pt x="215962" y="1474914"/>
                  <a:pt x="119272" y="1491029"/>
                  <a:pt x="0" y="1491029"/>
                </a:cubicBezTo>
                <a:lnTo>
                  <a:pt x="0" y="0"/>
                </a:lnTo>
                <a:close/>
              </a:path>
              <a:path w="431925" h="1491029" fill="none">
                <a:moveTo>
                  <a:pt x="0" y="0"/>
                </a:moveTo>
                <a:lnTo>
                  <a:pt x="-1" y="0"/>
                </a:lnTo>
                <a:cubicBezTo>
                  <a:pt x="119272" y="0"/>
                  <a:pt x="215962" y="16114"/>
                  <a:pt x="215962" y="35992"/>
                </a:cubicBezTo>
                <a:lnTo>
                  <a:pt x="215962" y="709522"/>
                </a:lnTo>
                <a:cubicBezTo>
                  <a:pt x="215962" y="729399"/>
                  <a:pt x="312651" y="745514"/>
                  <a:pt x="431924" y="745514"/>
                </a:cubicBezTo>
                <a:lnTo>
                  <a:pt x="431923" y="745514"/>
                </a:lnTo>
                <a:cubicBezTo>
                  <a:pt x="312651" y="745514"/>
                  <a:pt x="215962" y="761628"/>
                  <a:pt x="215962" y="781506"/>
                </a:cubicBezTo>
                <a:lnTo>
                  <a:pt x="215962" y="1455037"/>
                </a:lnTo>
                <a:cubicBezTo>
                  <a:pt x="215962" y="1474914"/>
                  <a:pt x="119272" y="1491029"/>
                  <a:pt x="0" y="1491029"/>
                </a:cubicBezTo>
              </a:path>
            </a:pathLst>
          </a:custGeom>
          <a:noFill/>
          <a:ln w="1904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13" name="Høyre klammeparentes 19">
            <a:extLst>
              <a:ext uri="{FF2B5EF4-FFF2-40B4-BE49-F238E27FC236}">
                <a16:creationId xmlns:a16="http://schemas.microsoft.com/office/drawing/2014/main" id="{559C7811-DA29-C35D-6FA8-C1320F9267FD}"/>
              </a:ext>
            </a:extLst>
          </p:cNvPr>
          <p:cNvSpPr>
            <a:spLocks/>
          </p:cNvSpPr>
          <p:nvPr/>
        </p:nvSpPr>
        <p:spPr bwMode="auto">
          <a:xfrm>
            <a:off x="9548813" y="4416425"/>
            <a:ext cx="431800" cy="973138"/>
          </a:xfrm>
          <a:custGeom>
            <a:avLst/>
            <a:gdLst>
              <a:gd name="T0" fmla="*/ 215528 w 431925"/>
              <a:gd name="T1" fmla="*/ 0 h 973223"/>
              <a:gd name="T2" fmla="*/ 431050 w 431925"/>
              <a:gd name="T3" fmla="*/ 486317 h 973223"/>
              <a:gd name="T4" fmla="*/ 215528 w 431925"/>
              <a:gd name="T5" fmla="*/ 972628 h 973223"/>
              <a:gd name="T6" fmla="*/ 0 w 431925"/>
              <a:gd name="T7" fmla="*/ 486317 h 973223"/>
              <a:gd name="T8" fmla="*/ 0 w 431925"/>
              <a:gd name="T9" fmla="*/ 0 h 973223"/>
              <a:gd name="T10" fmla="*/ 431050 w 431925"/>
              <a:gd name="T11" fmla="*/ 486317 h 973223"/>
              <a:gd name="T12" fmla="*/ 0 w 431925"/>
              <a:gd name="T13" fmla="*/ 972628 h 973223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5898240 60000 65536"/>
              <a:gd name="T19" fmla="*/ 11796480 60000 65536"/>
              <a:gd name="T20" fmla="*/ 17694720 60000 65536"/>
              <a:gd name="T21" fmla="*/ 0 w 431925"/>
              <a:gd name="T22" fmla="*/ 10542 h 973223"/>
              <a:gd name="T23" fmla="*/ 152709 w 431925"/>
              <a:gd name="T24" fmla="*/ 962681 h 97322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31925" h="973223" stroke="0">
                <a:moveTo>
                  <a:pt x="0" y="0"/>
                </a:moveTo>
                <a:lnTo>
                  <a:pt x="-1" y="0"/>
                </a:lnTo>
                <a:cubicBezTo>
                  <a:pt x="119272" y="0"/>
                  <a:pt x="215962" y="16114"/>
                  <a:pt x="215962" y="35992"/>
                </a:cubicBezTo>
                <a:lnTo>
                  <a:pt x="215962" y="450619"/>
                </a:lnTo>
                <a:cubicBezTo>
                  <a:pt x="215962" y="470496"/>
                  <a:pt x="312651" y="486611"/>
                  <a:pt x="431924" y="486611"/>
                </a:cubicBezTo>
                <a:lnTo>
                  <a:pt x="431923" y="486611"/>
                </a:lnTo>
                <a:cubicBezTo>
                  <a:pt x="312651" y="486611"/>
                  <a:pt x="215962" y="502725"/>
                  <a:pt x="215962" y="522603"/>
                </a:cubicBezTo>
                <a:lnTo>
                  <a:pt x="215962" y="937231"/>
                </a:lnTo>
                <a:cubicBezTo>
                  <a:pt x="215962" y="957108"/>
                  <a:pt x="119272" y="973223"/>
                  <a:pt x="0" y="973223"/>
                </a:cubicBezTo>
                <a:lnTo>
                  <a:pt x="0" y="0"/>
                </a:lnTo>
                <a:close/>
              </a:path>
              <a:path w="431925" h="973223" fill="none">
                <a:moveTo>
                  <a:pt x="0" y="0"/>
                </a:moveTo>
                <a:lnTo>
                  <a:pt x="-1" y="0"/>
                </a:lnTo>
                <a:cubicBezTo>
                  <a:pt x="119272" y="0"/>
                  <a:pt x="215962" y="16114"/>
                  <a:pt x="215962" y="35992"/>
                </a:cubicBezTo>
                <a:lnTo>
                  <a:pt x="215962" y="450619"/>
                </a:lnTo>
                <a:cubicBezTo>
                  <a:pt x="215962" y="470496"/>
                  <a:pt x="312651" y="486611"/>
                  <a:pt x="431924" y="486611"/>
                </a:cubicBezTo>
                <a:lnTo>
                  <a:pt x="431923" y="486611"/>
                </a:lnTo>
                <a:cubicBezTo>
                  <a:pt x="312651" y="486611"/>
                  <a:pt x="215962" y="502725"/>
                  <a:pt x="215962" y="522603"/>
                </a:cubicBezTo>
                <a:lnTo>
                  <a:pt x="215962" y="937231"/>
                </a:lnTo>
                <a:cubicBezTo>
                  <a:pt x="215962" y="957108"/>
                  <a:pt x="119272" y="973223"/>
                  <a:pt x="0" y="973223"/>
                </a:cubicBezTo>
              </a:path>
            </a:pathLst>
          </a:custGeom>
          <a:noFill/>
          <a:ln w="19046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14" name="TekstSylinder 20">
            <a:extLst>
              <a:ext uri="{FF2B5EF4-FFF2-40B4-BE49-F238E27FC236}">
                <a16:creationId xmlns:a16="http://schemas.microsoft.com/office/drawing/2014/main" id="{25D830D1-CE59-F674-9136-71FAE105D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34588" y="4619625"/>
            <a:ext cx="18653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b="1"/>
              <a:t> Jamvektsord</a:t>
            </a:r>
          </a:p>
        </p:txBody>
      </p:sp>
      <p:sp>
        <p:nvSpPr>
          <p:cNvPr id="15" name="TekstSylinder 22">
            <a:extLst>
              <a:ext uri="{FF2B5EF4-FFF2-40B4-BE49-F238E27FC236}">
                <a16:creationId xmlns:a16="http://schemas.microsoft.com/office/drawing/2014/main" id="{57589F48-9257-30BB-BDDC-C524CE3E9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9475" y="2249488"/>
            <a:ext cx="4840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i="1"/>
              <a:t>(Kort rotvokal + to konsonanter)</a:t>
            </a:r>
          </a:p>
        </p:txBody>
      </p:sp>
      <p:sp>
        <p:nvSpPr>
          <p:cNvPr id="16" name="TekstSylinder 23">
            <a:extLst>
              <a:ext uri="{FF2B5EF4-FFF2-40B4-BE49-F238E27FC236}">
                <a16:creationId xmlns:a16="http://schemas.microsoft.com/office/drawing/2014/main" id="{C7F095DF-4B83-B43D-0C5F-AF8A1B953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4550" y="3340100"/>
            <a:ext cx="46704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i="1"/>
              <a:t>(Lang rotvokal + en konsonant)</a:t>
            </a:r>
          </a:p>
        </p:txBody>
      </p:sp>
      <p:sp>
        <p:nvSpPr>
          <p:cNvPr id="17" name="TekstSylinder 24">
            <a:extLst>
              <a:ext uri="{FF2B5EF4-FFF2-40B4-BE49-F238E27FC236}">
                <a16:creationId xmlns:a16="http://schemas.microsoft.com/office/drawing/2014/main" id="{CB4BEE10-6FAA-90C2-DC09-3B806135B3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1050" y="4645025"/>
            <a:ext cx="45751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i="1"/>
              <a:t>(Kort rotvokal + en konsonant)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063BFB96-21A8-1298-5B32-C6A48BAD358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525463"/>
            <a:ext cx="10515600" cy="603091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t>Hvorfor skjer dette?</a:t>
            </a:r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t>Jo, fordi </a:t>
            </a:r>
            <a:r>
              <a:rPr b="1"/>
              <a:t>overvektsorda</a:t>
            </a:r>
            <a:r>
              <a:t> hadde hovedtrykk på rotstavelsen.</a:t>
            </a:r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t> </a:t>
            </a:r>
            <a:r>
              <a:rPr b="1"/>
              <a:t>Jamvektsorda </a:t>
            </a:r>
            <a:r>
              <a:t>hadde like stort trykk på rotstavelse og endestavelse.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                          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2400" i="1"/>
              <a:t>(å)</a:t>
            </a:r>
            <a:r>
              <a:t>		 kasta	                  bíta                    leva	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2400" i="1"/>
              <a:t>(å)</a:t>
            </a:r>
            <a:r>
              <a:t>		 brenna               ausa	           	véra	      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i="1"/>
              <a:t>(en)	</a:t>
            </a:r>
            <a:r>
              <a:t>  	 stolpe                 nyre                   hána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	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b="1" i="1">
                <a:solidFill>
                  <a:srgbClr val="00B050"/>
                </a:solidFill>
              </a:rPr>
              <a:t>NB:  Dette er vanskelig å tenke seg til, ut fra vårt moderne språk. Men forskjellen mellom disse to ordgruppene har fått stor betydning for språket vårt i dag.</a:t>
            </a:r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</p:txBody>
      </p:sp>
      <p:sp>
        <p:nvSpPr>
          <p:cNvPr id="3" name="TekstSylinder 3">
            <a:extLst>
              <a:ext uri="{FF2B5EF4-FFF2-40B4-BE49-F238E27FC236}">
                <a16:creationId xmlns:a16="http://schemas.microsoft.com/office/drawing/2014/main" id="{8EDE3DCF-F02E-306C-2F02-75BF097AE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2475" y="2220913"/>
            <a:ext cx="14747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800" b="1"/>
              <a:t>Overvektsord</a:t>
            </a:r>
          </a:p>
        </p:txBody>
      </p:sp>
      <p:sp>
        <p:nvSpPr>
          <p:cNvPr id="4" name="TekstSylinder 4">
            <a:extLst>
              <a:ext uri="{FF2B5EF4-FFF2-40B4-BE49-F238E27FC236}">
                <a16:creationId xmlns:a16="http://schemas.microsoft.com/office/drawing/2014/main" id="{167BF7C9-9DFE-0F28-4DF5-75B516C2A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1650" y="2225675"/>
            <a:ext cx="1389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800" b="1"/>
              <a:t>Jamvektsord</a:t>
            </a:r>
          </a:p>
        </p:txBody>
      </p:sp>
      <p:sp>
        <p:nvSpPr>
          <p:cNvPr id="5" name="TekstSylinder 5">
            <a:extLst>
              <a:ext uri="{FF2B5EF4-FFF2-40B4-BE49-F238E27FC236}">
                <a16:creationId xmlns:a16="http://schemas.microsoft.com/office/drawing/2014/main" id="{38B6BE46-4F1D-4F9B-A6F8-461AC483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4725" y="3890963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6" name="TekstSylinder 6">
            <a:extLst>
              <a:ext uri="{FF2B5EF4-FFF2-40B4-BE49-F238E27FC236}">
                <a16:creationId xmlns:a16="http://schemas.microsoft.com/office/drawing/2014/main" id="{F84A5A7F-8312-0711-412F-55D159F92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2425" y="2468563"/>
            <a:ext cx="563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_</a:t>
            </a:r>
          </a:p>
        </p:txBody>
      </p:sp>
      <p:sp>
        <p:nvSpPr>
          <p:cNvPr id="7" name="TekstSylinder 7">
            <a:extLst>
              <a:ext uri="{FF2B5EF4-FFF2-40B4-BE49-F238E27FC236}">
                <a16:creationId xmlns:a16="http://schemas.microsoft.com/office/drawing/2014/main" id="{3EE307CA-7A68-F27D-D393-126F6521D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8888" y="2468563"/>
            <a:ext cx="5635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_</a:t>
            </a:r>
          </a:p>
        </p:txBody>
      </p:sp>
      <p:sp>
        <p:nvSpPr>
          <p:cNvPr id="8" name="TekstSylinder 8">
            <a:extLst>
              <a:ext uri="{FF2B5EF4-FFF2-40B4-BE49-F238E27FC236}">
                <a16:creationId xmlns:a16="http://schemas.microsoft.com/office/drawing/2014/main" id="{1DA0F3CC-1B19-76BA-282C-30EA3BCCF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325" y="2817813"/>
            <a:ext cx="563563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9" name="TekstSylinder 9">
            <a:extLst>
              <a:ext uri="{FF2B5EF4-FFF2-40B4-BE49-F238E27FC236}">
                <a16:creationId xmlns:a16="http://schemas.microsoft.com/office/drawing/2014/main" id="{75FEE664-89EF-5B60-D3C4-7A4AF7583D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3390900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0" name="TekstSylinder 10">
            <a:extLst>
              <a:ext uri="{FF2B5EF4-FFF2-40B4-BE49-F238E27FC236}">
                <a16:creationId xmlns:a16="http://schemas.microsoft.com/office/drawing/2014/main" id="{B8028BB7-FA21-CF02-6EA0-2356958ED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9725" y="3432175"/>
            <a:ext cx="563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1" name="TekstSylinder 11">
            <a:extLst>
              <a:ext uri="{FF2B5EF4-FFF2-40B4-BE49-F238E27FC236}">
                <a16:creationId xmlns:a16="http://schemas.microsoft.com/office/drawing/2014/main" id="{97FE0BC8-3D0D-192A-5ECC-44704DC75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7925" y="2805113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2" name="TekstSylinder 12">
            <a:extLst>
              <a:ext uri="{FF2B5EF4-FFF2-40B4-BE49-F238E27FC236}">
                <a16:creationId xmlns:a16="http://schemas.microsoft.com/office/drawing/2014/main" id="{FF6408F6-7BAA-823A-79BE-D36251DE2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7413" y="2814638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3" name="TekstSylinder 13">
            <a:extLst>
              <a:ext uri="{FF2B5EF4-FFF2-40B4-BE49-F238E27FC236}">
                <a16:creationId xmlns:a16="http://schemas.microsoft.com/office/drawing/2014/main" id="{AF524DCC-15C9-9A6F-4F65-F8C2932FB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3600" y="3905250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4" name="TekstSylinder 14">
            <a:extLst>
              <a:ext uri="{FF2B5EF4-FFF2-40B4-BE49-F238E27FC236}">
                <a16:creationId xmlns:a16="http://schemas.microsoft.com/office/drawing/2014/main" id="{CAF4BD34-7A12-6D7F-B90C-DD8353C47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7663" y="3941763"/>
            <a:ext cx="563562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5" name="TekstSylinder 15">
            <a:extLst>
              <a:ext uri="{FF2B5EF4-FFF2-40B4-BE49-F238E27FC236}">
                <a16:creationId xmlns:a16="http://schemas.microsoft.com/office/drawing/2014/main" id="{5061C1D2-7E2A-EE98-2B1E-9541676FB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5238" y="3378200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6" name="TekstSylinder 16">
            <a:extLst>
              <a:ext uri="{FF2B5EF4-FFF2-40B4-BE49-F238E27FC236}">
                <a16:creationId xmlns:a16="http://schemas.microsoft.com/office/drawing/2014/main" id="{9F5F7DF0-75E5-7144-2239-C5E696307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78688" y="3409950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7" name="TekstSylinder 17">
            <a:extLst>
              <a:ext uri="{FF2B5EF4-FFF2-40B4-BE49-F238E27FC236}">
                <a16:creationId xmlns:a16="http://schemas.microsoft.com/office/drawing/2014/main" id="{F0B39CEF-7212-DAC5-5DD4-DAB5CE843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1275" y="3867150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8" name="TekstSylinder 18">
            <a:extLst>
              <a:ext uri="{FF2B5EF4-FFF2-40B4-BE49-F238E27FC236}">
                <a16:creationId xmlns:a16="http://schemas.microsoft.com/office/drawing/2014/main" id="{06FA51F7-6D35-BC40-15F1-96DAC132C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825" y="2779713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ˇ</a:t>
            </a:r>
          </a:p>
        </p:txBody>
      </p:sp>
      <p:sp>
        <p:nvSpPr>
          <p:cNvPr id="19" name="TekstSylinder 19">
            <a:extLst>
              <a:ext uri="{FF2B5EF4-FFF2-40B4-BE49-F238E27FC236}">
                <a16:creationId xmlns:a16="http://schemas.microsoft.com/office/drawing/2014/main" id="{17F76ABF-2FAE-E116-0778-DEBF972A4D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30525" y="3036888"/>
            <a:ext cx="563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_</a:t>
            </a:r>
          </a:p>
        </p:txBody>
      </p:sp>
      <p:sp>
        <p:nvSpPr>
          <p:cNvPr id="20" name="TekstSylinder 20">
            <a:extLst>
              <a:ext uri="{FF2B5EF4-FFF2-40B4-BE49-F238E27FC236}">
                <a16:creationId xmlns:a16="http://schemas.microsoft.com/office/drawing/2014/main" id="{9ACD8B0A-1D0D-F768-F917-6D2728B8A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2900" y="3536950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_</a:t>
            </a:r>
          </a:p>
        </p:txBody>
      </p:sp>
      <p:sp>
        <p:nvSpPr>
          <p:cNvPr id="21" name="TekstSylinder 21">
            <a:extLst>
              <a:ext uri="{FF2B5EF4-FFF2-40B4-BE49-F238E27FC236}">
                <a16:creationId xmlns:a16="http://schemas.microsoft.com/office/drawing/2014/main" id="{FE43AD77-1178-A45E-1D1B-192CFB573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9363" y="3076575"/>
            <a:ext cx="565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_</a:t>
            </a:r>
          </a:p>
        </p:txBody>
      </p:sp>
      <p:sp>
        <p:nvSpPr>
          <p:cNvPr id="22" name="TekstSylinder 22">
            <a:extLst>
              <a:ext uri="{FF2B5EF4-FFF2-40B4-BE49-F238E27FC236}">
                <a16:creationId xmlns:a16="http://schemas.microsoft.com/office/drawing/2014/main" id="{1A266B8A-C696-4BE3-4895-907AFB509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25" y="3571875"/>
            <a:ext cx="563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/>
              <a:t>_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425D82AB-9982-0642-DD35-291440D183A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Og en liten presisering……</a:t>
            </a:r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b="1" i="1"/>
              <a:t>Jamvektsregelen</a:t>
            </a:r>
            <a:r>
              <a:t> gjelder som tidligere nevnt bare for </a:t>
            </a:r>
            <a:r>
              <a:rPr i="1"/>
              <a:t>tostavelsesord.</a:t>
            </a:r>
            <a:r>
              <a:t> Men det er dessuten bare snakk om tre grupper av ord</a:t>
            </a:r>
          </a:p>
          <a:p>
            <a:pPr lvl="1" eaLnBrk="1" fontAlgn="auto" hangingPunct="1">
              <a:spcAft>
                <a:spcPts val="0"/>
              </a:spcAft>
              <a:buFont typeface="Arial" pitchFamily="34"/>
              <a:buChar char="-"/>
              <a:defRPr/>
            </a:pPr>
            <a:r>
              <a:rPr i="1"/>
              <a:t>infinitiv av verb   (f.eks å </a:t>
            </a:r>
            <a:r>
              <a:rPr b="1" i="1">
                <a:solidFill>
                  <a:srgbClr val="00B050"/>
                </a:solidFill>
              </a:rPr>
              <a:t>være</a:t>
            </a:r>
            <a:r>
              <a:rPr i="1"/>
              <a:t>)</a:t>
            </a:r>
          </a:p>
          <a:p>
            <a:pPr lvl="1" eaLnBrk="1" fontAlgn="auto" hangingPunct="1">
              <a:spcAft>
                <a:spcPts val="0"/>
              </a:spcAft>
              <a:buFont typeface="Arial" pitchFamily="34"/>
              <a:buChar char="-"/>
              <a:defRPr/>
            </a:pPr>
            <a:r>
              <a:rPr i="1"/>
              <a:t>ubestemt form entall av svake hankjønnsord      (f.eks </a:t>
            </a:r>
            <a:r>
              <a:rPr b="1" i="1"/>
              <a:t>ei </a:t>
            </a:r>
            <a:r>
              <a:rPr b="1" i="1">
                <a:solidFill>
                  <a:srgbClr val="00B050"/>
                </a:solidFill>
              </a:rPr>
              <a:t>vise</a:t>
            </a:r>
            <a:r>
              <a:rPr i="1"/>
              <a:t>)</a:t>
            </a:r>
          </a:p>
          <a:p>
            <a:pPr lvl="1" eaLnBrk="1" fontAlgn="auto" hangingPunct="1">
              <a:spcAft>
                <a:spcPts val="0"/>
              </a:spcAft>
              <a:buFont typeface="Arial" pitchFamily="34"/>
              <a:buChar char="-"/>
              <a:defRPr/>
            </a:pPr>
            <a:r>
              <a:rPr i="1"/>
              <a:t>ubestemt form entall av svake hunkjønnsord (f.eks en </a:t>
            </a:r>
            <a:r>
              <a:rPr b="1" i="1">
                <a:solidFill>
                  <a:srgbClr val="00B050"/>
                </a:solidFill>
              </a:rPr>
              <a:t>hane</a:t>
            </a:r>
            <a:r>
              <a:rPr i="1"/>
              <a:t>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8CC5EFCC-4AE7-36C4-F2D5-17F4AF9FDD6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Og….</a:t>
            </a:r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t>Jamvektsregelen gjelder </a:t>
            </a:r>
            <a:r>
              <a:rPr b="1" i="1"/>
              <a:t>bare i østnorske dialekter. </a:t>
            </a:r>
            <a:r>
              <a:t>Det vil si på Østlandet, i Trøndelag og litt nordover i Nord-Norge.</a:t>
            </a:r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rPr b="1"/>
              <a:t>Vestlandet</a:t>
            </a:r>
            <a:r>
              <a:t> og det nordlige Nord-Norge praktiserer ikke jamvektsregelen.</a:t>
            </a:r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t>Så da gjenstår å se hvordan jamvektsregelen brukes i de forskjellige dialektene innafor østnorsk målområde – sånn som i Sandsvær f.eks.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3">
            <a:extLst>
              <a:ext uri="{FF2B5EF4-FFF2-40B4-BE49-F238E27FC236}">
                <a16:creationId xmlns:a16="http://schemas.microsoft.com/office/drawing/2014/main" id="{C5861DF0-073D-8184-2CAE-4551E9AA0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7513" y="320675"/>
            <a:ext cx="5849937" cy="605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4">
            <a:extLst>
              <a:ext uri="{FF2B5EF4-FFF2-40B4-BE49-F238E27FC236}">
                <a16:creationId xmlns:a16="http://schemas.microsoft.com/office/drawing/2014/main" id="{56BDB740-A001-EE70-5A17-41499EFBC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763" y="2803525"/>
            <a:ext cx="2163762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Områder med jamvektsmål og uten jamvektsmål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D09EF3FD-F866-0ADB-BA83-BE043F67C85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590550"/>
            <a:ext cx="10515600" cy="558641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t>For jamvektsområdene – dvs østnorske dialekter – så fører dette for </a:t>
            </a:r>
            <a:r>
              <a:rPr u="sng"/>
              <a:t>infinitivene</a:t>
            </a:r>
            <a:r>
              <a:t> sin del av vi får såkalt </a:t>
            </a:r>
            <a:r>
              <a:rPr b="1" i="1"/>
              <a:t>kløyvd infinitiv.</a:t>
            </a:r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 b="1" i="1"/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rPr b="1" i="1"/>
              <a:t>Utviklingen av kløyd infinitiv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- På de 7-800 åra etter norrøn tid, altså opp gjennom mellomnorsk tid og videre fram mot vår tid, så skjer det noe med </a:t>
            </a:r>
            <a:r>
              <a:rPr b="1">
                <a:solidFill>
                  <a:srgbClr val="00B050"/>
                </a:solidFill>
              </a:rPr>
              <a:t>overvektsorda: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- Fordi de hadde trykket på første rotstavelse, så begynte en å </a:t>
            </a:r>
            <a:r>
              <a:rPr u="sng"/>
              <a:t>redusere </a:t>
            </a:r>
            <a:r>
              <a:t>endestavelsene.  Uttalen ble slappere og lysere.</a:t>
            </a:r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 b="1" i="1"/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</p:txBody>
      </p:sp>
      <p:sp>
        <p:nvSpPr>
          <p:cNvPr id="3" name="Pil: høyre 5">
            <a:extLst>
              <a:ext uri="{FF2B5EF4-FFF2-40B4-BE49-F238E27FC236}">
                <a16:creationId xmlns:a16="http://schemas.microsoft.com/office/drawing/2014/main" id="{EADE882D-C560-6073-B8B0-F66F973F8EEB}"/>
              </a:ext>
            </a:extLst>
          </p:cNvPr>
          <p:cNvSpPr>
            <a:spLocks/>
          </p:cNvSpPr>
          <p:nvPr/>
        </p:nvSpPr>
        <p:spPr bwMode="auto">
          <a:xfrm>
            <a:off x="2519363" y="4703763"/>
            <a:ext cx="833437" cy="163512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2147483646 w 21600"/>
              <a:gd name="T9" fmla="*/ 0 h 21600"/>
              <a:gd name="T10" fmla="*/ 2147483646 w 21600"/>
              <a:gd name="T11" fmla="*/ 2147483646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5400 h 21600"/>
              <a:gd name="T20" fmla="*/ 20546 w 21600"/>
              <a:gd name="T21" fmla="*/ 162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5400"/>
                </a:moveTo>
                <a:lnTo>
                  <a:pt x="19493" y="5400"/>
                </a:lnTo>
                <a:lnTo>
                  <a:pt x="19493" y="0"/>
                </a:lnTo>
                <a:lnTo>
                  <a:pt x="21600" y="10800"/>
                </a:lnTo>
                <a:lnTo>
                  <a:pt x="19493" y="21600"/>
                </a:lnTo>
                <a:lnTo>
                  <a:pt x="19493" y="162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 lim="800000"/>
            <a:headEnd/>
            <a:tailEnd/>
          </a:ln>
        </p:spPr>
        <p:txBody>
          <a:bodyPr anchor="ctr" anchorCtr="1"/>
          <a:lstStyle/>
          <a:p>
            <a:endParaRPr lang="en-US"/>
          </a:p>
        </p:txBody>
      </p:sp>
      <p:pic>
        <p:nvPicPr>
          <p:cNvPr id="4" name="Bilde 6">
            <a:extLst>
              <a:ext uri="{FF2B5EF4-FFF2-40B4-BE49-F238E27FC236}">
                <a16:creationId xmlns:a16="http://schemas.microsoft.com/office/drawing/2014/main" id="{DC977113-32B1-6425-BC77-B82E8F7E4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672013"/>
            <a:ext cx="854075" cy="19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e 7">
            <a:extLst>
              <a:ext uri="{FF2B5EF4-FFF2-40B4-BE49-F238E27FC236}">
                <a16:creationId xmlns:a16="http://schemas.microsoft.com/office/drawing/2014/main" id="{C25ED21F-F249-9D0F-0003-E83F6EFC3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7388" y="4606925"/>
            <a:ext cx="852487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8">
            <a:extLst>
              <a:ext uri="{FF2B5EF4-FFF2-40B4-BE49-F238E27FC236}">
                <a16:creationId xmlns:a16="http://schemas.microsoft.com/office/drawing/2014/main" id="{BE36E02A-CC1A-A69E-A889-C7CF46F47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838" y="4506913"/>
            <a:ext cx="1208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å kast</a:t>
            </a:r>
            <a:r>
              <a:rPr lang="nb-NO" altLang="nb-NO" i="1"/>
              <a:t>a</a:t>
            </a:r>
          </a:p>
        </p:txBody>
      </p:sp>
      <p:sp>
        <p:nvSpPr>
          <p:cNvPr id="7" name="TekstSylinder 9">
            <a:extLst>
              <a:ext uri="{FF2B5EF4-FFF2-40B4-BE49-F238E27FC236}">
                <a16:creationId xmlns:a16="http://schemas.microsoft.com/office/drawing/2014/main" id="{309C0FA7-3DA6-F8A3-D5C1-AC145922C3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9813" y="4506913"/>
            <a:ext cx="1293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å kast</a:t>
            </a:r>
            <a:r>
              <a:rPr lang="nb-NO" altLang="nb-NO" i="1"/>
              <a:t>æ</a:t>
            </a:r>
          </a:p>
        </p:txBody>
      </p:sp>
      <p:sp>
        <p:nvSpPr>
          <p:cNvPr id="8" name="TekstSylinder 10">
            <a:extLst>
              <a:ext uri="{FF2B5EF4-FFF2-40B4-BE49-F238E27FC236}">
                <a16:creationId xmlns:a16="http://schemas.microsoft.com/office/drawing/2014/main" id="{B3B14796-D3C5-8488-0E01-62784A606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2725" y="4437063"/>
            <a:ext cx="12080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å kast</a:t>
            </a:r>
            <a:r>
              <a:rPr lang="nb-NO" altLang="nb-NO" i="1"/>
              <a:t>e</a:t>
            </a:r>
          </a:p>
        </p:txBody>
      </p:sp>
      <p:sp>
        <p:nvSpPr>
          <p:cNvPr id="9" name="TekstSylinder 11">
            <a:extLst>
              <a:ext uri="{FF2B5EF4-FFF2-40B4-BE49-F238E27FC236}">
                <a16:creationId xmlns:a16="http://schemas.microsoft.com/office/drawing/2014/main" id="{CE854619-6186-9542-E739-00D9F3D42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3588" y="4410075"/>
            <a:ext cx="10239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å kast</a:t>
            </a:r>
            <a:endParaRPr lang="nb-NO" altLang="nb-NO" i="1"/>
          </a:p>
        </p:txBody>
      </p:sp>
      <p:sp>
        <p:nvSpPr>
          <p:cNvPr id="10" name="TekstSylinder 12">
            <a:extLst>
              <a:ext uri="{FF2B5EF4-FFF2-40B4-BE49-F238E27FC236}">
                <a16:creationId xmlns:a16="http://schemas.microsoft.com/office/drawing/2014/main" id="{C5FD30DD-3F2F-DFF5-0179-AB3174AB1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838" y="5111750"/>
            <a:ext cx="14700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Norrønt.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Vestnorsk.</a:t>
            </a:r>
          </a:p>
        </p:txBody>
      </p:sp>
      <p:sp>
        <p:nvSpPr>
          <p:cNvPr id="11" name="TekstSylinder 13">
            <a:extLst>
              <a:ext uri="{FF2B5EF4-FFF2-40B4-BE49-F238E27FC236}">
                <a16:creationId xmlns:a16="http://schemas.microsoft.com/office/drawing/2014/main" id="{25B782AC-9301-8B29-E9C3-1B0EA6ED9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2150" y="5030788"/>
            <a:ext cx="19145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     -æ.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  Forsvunnet?</a:t>
            </a:r>
          </a:p>
        </p:txBody>
      </p:sp>
      <p:sp>
        <p:nvSpPr>
          <p:cNvPr id="12" name="TekstSylinder 14">
            <a:extLst>
              <a:ext uri="{FF2B5EF4-FFF2-40B4-BE49-F238E27FC236}">
                <a16:creationId xmlns:a16="http://schemas.microsoft.com/office/drawing/2014/main" id="{5CB8242A-68AA-8EAD-7F20-84F4326F3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1113" y="5067300"/>
            <a:ext cx="19653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     -e.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Midtøstlandsk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(Sandsværsk)</a:t>
            </a:r>
          </a:p>
        </p:txBody>
      </p:sp>
      <p:sp>
        <p:nvSpPr>
          <p:cNvPr id="13" name="TekstSylinder 15">
            <a:extLst>
              <a:ext uri="{FF2B5EF4-FFF2-40B4-BE49-F238E27FC236}">
                <a16:creationId xmlns:a16="http://schemas.microsoft.com/office/drawing/2014/main" id="{C350BC9D-F456-430C-6C1A-D5A21B484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2688" y="5111750"/>
            <a:ext cx="25622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     - ingen ending.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      (Apokope)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      Trøndersk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3EF4B111-7731-C30E-15C9-F4B88935163E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" panose="020F0502020204030204" pitchFamily="34" charset="0"/>
              </a:rPr>
              <a:t>Hva skjer så med </a:t>
            </a:r>
            <a:r>
              <a:rPr altLang="nb-NO" b="1">
                <a:solidFill>
                  <a:srgbClr val="00B050"/>
                </a:solidFill>
                <a:latin typeface="Calibri" panose="020F0502020204030204" pitchFamily="34" charset="0"/>
              </a:rPr>
              <a:t>jamvektsorda</a:t>
            </a:r>
            <a:r>
              <a:rPr altLang="nb-NO">
                <a:latin typeface="Calibri" panose="020F0502020204030204" pitchFamily="34" charset="0"/>
              </a:rPr>
              <a:t>?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Jo, de blir </a:t>
            </a:r>
            <a:r>
              <a:rPr altLang="nb-NO" i="1">
                <a:latin typeface="Calibri" panose="020F0502020204030204" pitchFamily="34" charset="0"/>
              </a:rPr>
              <a:t>ikke</a:t>
            </a:r>
            <a:r>
              <a:rPr altLang="nb-NO">
                <a:latin typeface="Calibri" panose="020F0502020204030204" pitchFamily="34" charset="0"/>
              </a:rPr>
              <a:t> redusert.  Kanskje litt, som i Sandsvær, men ellers lite.</a:t>
            </a:r>
          </a:p>
          <a:p>
            <a:pPr eaLnBrk="1" hangingPunct="1"/>
            <a:endParaRPr altLang="nb-NO">
              <a:latin typeface="Calibri" panose="020F0502020204030204" pitchFamily="34" charset="0"/>
            </a:endParaRPr>
          </a:p>
        </p:txBody>
      </p:sp>
      <p:sp>
        <p:nvSpPr>
          <p:cNvPr id="3" name="Pil: høyre 3">
            <a:extLst>
              <a:ext uri="{FF2B5EF4-FFF2-40B4-BE49-F238E27FC236}">
                <a16:creationId xmlns:a16="http://schemas.microsoft.com/office/drawing/2014/main" id="{0B0BA04F-C1C6-4916-E10C-30857AAC9406}"/>
              </a:ext>
            </a:extLst>
          </p:cNvPr>
          <p:cNvSpPr>
            <a:spLocks/>
          </p:cNvSpPr>
          <p:nvPr/>
        </p:nvSpPr>
        <p:spPr bwMode="auto">
          <a:xfrm>
            <a:off x="2432050" y="3311525"/>
            <a:ext cx="831850" cy="163513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2147483646 w 21600"/>
              <a:gd name="T9" fmla="*/ 0 h 21600"/>
              <a:gd name="T10" fmla="*/ 2147483646 w 21600"/>
              <a:gd name="T11" fmla="*/ 2147483646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5400 h 21600"/>
              <a:gd name="T20" fmla="*/ 20546 w 21600"/>
              <a:gd name="T21" fmla="*/ 162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5400"/>
                </a:moveTo>
                <a:lnTo>
                  <a:pt x="19493" y="5400"/>
                </a:lnTo>
                <a:lnTo>
                  <a:pt x="19493" y="0"/>
                </a:lnTo>
                <a:lnTo>
                  <a:pt x="21600" y="10800"/>
                </a:lnTo>
                <a:lnTo>
                  <a:pt x="19493" y="21600"/>
                </a:lnTo>
                <a:lnTo>
                  <a:pt x="19493" y="162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 lim="800000"/>
            <a:headEnd/>
            <a:tailEnd/>
          </a:ln>
        </p:spPr>
        <p:txBody>
          <a:bodyPr anchor="ctr" anchorCtr="1"/>
          <a:lstStyle/>
          <a:p>
            <a:endParaRPr lang="en-US"/>
          </a:p>
        </p:txBody>
      </p:sp>
      <p:sp>
        <p:nvSpPr>
          <p:cNvPr id="4" name="Pil: høyre 4">
            <a:extLst>
              <a:ext uri="{FF2B5EF4-FFF2-40B4-BE49-F238E27FC236}">
                <a16:creationId xmlns:a16="http://schemas.microsoft.com/office/drawing/2014/main" id="{6B630A59-28AB-A0DE-324B-136DCA80442B}"/>
              </a:ext>
            </a:extLst>
          </p:cNvPr>
          <p:cNvSpPr>
            <a:spLocks/>
          </p:cNvSpPr>
          <p:nvPr/>
        </p:nvSpPr>
        <p:spPr bwMode="auto">
          <a:xfrm>
            <a:off x="5553075" y="3267075"/>
            <a:ext cx="833438" cy="1619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2147483646 w 21600"/>
              <a:gd name="T9" fmla="*/ 0 h 21600"/>
              <a:gd name="T10" fmla="*/ 2147483646 w 21600"/>
              <a:gd name="T11" fmla="*/ 2147483646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5400 h 21600"/>
              <a:gd name="T20" fmla="*/ 20546 w 21600"/>
              <a:gd name="T21" fmla="*/ 162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5400"/>
                </a:moveTo>
                <a:lnTo>
                  <a:pt x="19493" y="5400"/>
                </a:lnTo>
                <a:lnTo>
                  <a:pt x="19493" y="0"/>
                </a:lnTo>
                <a:lnTo>
                  <a:pt x="21600" y="10800"/>
                </a:lnTo>
                <a:lnTo>
                  <a:pt x="19493" y="21600"/>
                </a:lnTo>
                <a:lnTo>
                  <a:pt x="19493" y="162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 lim="800000"/>
            <a:headEnd/>
            <a:tailEnd/>
          </a:ln>
        </p:spPr>
        <p:txBody>
          <a:bodyPr anchor="ctr" anchorCtr="1"/>
          <a:lstStyle/>
          <a:p>
            <a:endParaRPr lang="en-US"/>
          </a:p>
        </p:txBody>
      </p:sp>
      <p:sp>
        <p:nvSpPr>
          <p:cNvPr id="5" name="Pil: høyre 5">
            <a:extLst>
              <a:ext uri="{FF2B5EF4-FFF2-40B4-BE49-F238E27FC236}">
                <a16:creationId xmlns:a16="http://schemas.microsoft.com/office/drawing/2014/main" id="{AC3B3A45-29F3-86FC-4B45-19DDD16FFC98}"/>
              </a:ext>
            </a:extLst>
          </p:cNvPr>
          <p:cNvSpPr>
            <a:spLocks/>
          </p:cNvSpPr>
          <p:nvPr/>
        </p:nvSpPr>
        <p:spPr bwMode="auto">
          <a:xfrm>
            <a:off x="8178800" y="3267075"/>
            <a:ext cx="833438" cy="161925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2147483646 w 21600"/>
              <a:gd name="T9" fmla="*/ 0 h 21600"/>
              <a:gd name="T10" fmla="*/ 2147483646 w 21600"/>
              <a:gd name="T11" fmla="*/ 2147483646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5400 h 21600"/>
              <a:gd name="T20" fmla="*/ 20546 w 21600"/>
              <a:gd name="T21" fmla="*/ 162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5400"/>
                </a:moveTo>
                <a:lnTo>
                  <a:pt x="19493" y="5400"/>
                </a:lnTo>
                <a:lnTo>
                  <a:pt x="19493" y="0"/>
                </a:lnTo>
                <a:lnTo>
                  <a:pt x="21600" y="10800"/>
                </a:lnTo>
                <a:lnTo>
                  <a:pt x="19493" y="21600"/>
                </a:lnTo>
                <a:lnTo>
                  <a:pt x="19493" y="162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 lim="800000"/>
            <a:headEnd/>
            <a:tailEnd/>
          </a:ln>
        </p:spPr>
        <p:txBody>
          <a:bodyPr anchor="ctr" anchorCtr="1"/>
          <a:lstStyle/>
          <a:p>
            <a:endParaRPr lang="en-US"/>
          </a:p>
        </p:txBody>
      </p:sp>
      <p:sp>
        <p:nvSpPr>
          <p:cNvPr id="6" name="TekstSylinder 6">
            <a:extLst>
              <a:ext uri="{FF2B5EF4-FFF2-40B4-BE49-F238E27FC236}">
                <a16:creationId xmlns:a16="http://schemas.microsoft.com/office/drawing/2014/main" id="{DB40C4F8-CDCD-9601-FF78-11C85FE48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4002088"/>
            <a:ext cx="147161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Norrønt.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Vestnorsk.</a:t>
            </a:r>
          </a:p>
        </p:txBody>
      </p:sp>
      <p:sp>
        <p:nvSpPr>
          <p:cNvPr id="7" name="TekstSylinder 7">
            <a:extLst>
              <a:ext uri="{FF2B5EF4-FFF2-40B4-BE49-F238E27FC236}">
                <a16:creationId xmlns:a16="http://schemas.microsoft.com/office/drawing/2014/main" id="{3F9761B9-F633-EADE-E053-B8BF64EAFF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475" y="4002088"/>
            <a:ext cx="13890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     -æ.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Vestfold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Sandsvær</a:t>
            </a:r>
          </a:p>
        </p:txBody>
      </p:sp>
      <p:sp>
        <p:nvSpPr>
          <p:cNvPr id="8" name="TekstSylinder 8">
            <a:extLst>
              <a:ext uri="{FF2B5EF4-FFF2-40B4-BE49-F238E27FC236}">
                <a16:creationId xmlns:a16="http://schemas.microsoft.com/office/drawing/2014/main" id="{F38866D4-CA97-21DC-970D-13A960117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9163" y="3959225"/>
            <a:ext cx="2509837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     -e.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Midtøstlandsk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   (Bokmål, dvs opprinnelig dansk)</a:t>
            </a:r>
          </a:p>
        </p:txBody>
      </p:sp>
      <p:sp>
        <p:nvSpPr>
          <p:cNvPr id="9" name="TekstSylinder 9">
            <a:extLst>
              <a:ext uri="{FF2B5EF4-FFF2-40B4-BE49-F238E27FC236}">
                <a16:creationId xmlns:a16="http://schemas.microsoft.com/office/drawing/2014/main" id="{B3ECBFCF-A91D-C1C0-FF78-F84D83D51937}"/>
              </a:ext>
            </a:extLst>
          </p:cNvPr>
          <p:cNvSpPr txBox="1"/>
          <p:nvPr/>
        </p:nvSpPr>
        <p:spPr>
          <a:xfrm>
            <a:off x="8840788" y="4002088"/>
            <a:ext cx="2214562" cy="1568450"/>
          </a:xfrm>
          <a:prstGeom prst="rect">
            <a:avLst/>
          </a:prstGeom>
          <a:noFill/>
          <a:ln cap="flat">
            <a:noFill/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i="1" kern="0">
                <a:solidFill>
                  <a:srgbClr val="000000"/>
                </a:solidFill>
                <a:latin typeface="Calibri"/>
              </a:rPr>
              <a:t>  Ingen ending.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i="1" kern="0">
                <a:solidFill>
                  <a:srgbClr val="000000"/>
                </a:solidFill>
                <a:latin typeface="Calibri"/>
              </a:rPr>
              <a:t>Midtøstlandsk,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i="1" kern="0">
                <a:solidFill>
                  <a:srgbClr val="000000"/>
                </a:solidFill>
                <a:latin typeface="Calibri"/>
              </a:rPr>
              <a:t>enkelte steder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i="1" kern="0">
                <a:solidFill>
                  <a:srgbClr val="000000"/>
                </a:solidFill>
                <a:latin typeface="Calibri"/>
              </a:rPr>
              <a:t>(«Vi du væ me»)</a:t>
            </a:r>
          </a:p>
        </p:txBody>
      </p:sp>
      <p:sp>
        <p:nvSpPr>
          <p:cNvPr id="10" name="TekstSylinder 10">
            <a:extLst>
              <a:ext uri="{FF2B5EF4-FFF2-40B4-BE49-F238E27FC236}">
                <a16:creationId xmlns:a16="http://schemas.microsoft.com/office/drawing/2014/main" id="{FC8AF313-4366-622E-E73A-6ED4FD844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063" y="3065463"/>
            <a:ext cx="1063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å vera</a:t>
            </a:r>
          </a:p>
        </p:txBody>
      </p:sp>
      <p:sp>
        <p:nvSpPr>
          <p:cNvPr id="11" name="TekstSylinder 11">
            <a:extLst>
              <a:ext uri="{FF2B5EF4-FFF2-40B4-BE49-F238E27FC236}">
                <a16:creationId xmlns:a16="http://schemas.microsoft.com/office/drawing/2014/main" id="{9B1F7314-B3B5-5985-50D2-B7BEEA3F0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9663" y="3009900"/>
            <a:ext cx="14255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å værra/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værræ</a:t>
            </a:r>
          </a:p>
        </p:txBody>
      </p:sp>
      <p:sp>
        <p:nvSpPr>
          <p:cNvPr id="12" name="TekstSylinder 12">
            <a:extLst>
              <a:ext uri="{FF2B5EF4-FFF2-40B4-BE49-F238E27FC236}">
                <a16:creationId xmlns:a16="http://schemas.microsoft.com/office/drawing/2014/main" id="{0FA482A2-655B-E019-9D9C-2D80221B8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0500" y="3054350"/>
            <a:ext cx="11699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å være</a:t>
            </a:r>
          </a:p>
        </p:txBody>
      </p:sp>
      <p:sp>
        <p:nvSpPr>
          <p:cNvPr id="13" name="TekstSylinder 13">
            <a:extLst>
              <a:ext uri="{FF2B5EF4-FFF2-40B4-BE49-F238E27FC236}">
                <a16:creationId xmlns:a16="http://schemas.microsoft.com/office/drawing/2014/main" id="{75AA7B83-3AB9-1124-CFF6-E022E711A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9250" y="3059113"/>
            <a:ext cx="15700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å vær/væ</a:t>
            </a:r>
          </a:p>
        </p:txBody>
      </p:sp>
      <p:cxnSp>
        <p:nvCxnSpPr>
          <p:cNvPr id="14" name="Rett linje 14">
            <a:extLst>
              <a:ext uri="{FF2B5EF4-FFF2-40B4-BE49-F238E27FC236}">
                <a16:creationId xmlns:a16="http://schemas.microsoft.com/office/drawing/2014/main" id="{4C12FB1C-3FFA-318F-87F4-CFB3BB3A009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07013" y="2763838"/>
            <a:ext cx="0" cy="3795712"/>
          </a:xfrm>
          <a:prstGeom prst="straightConnector1">
            <a:avLst/>
          </a:prstGeom>
          <a:noFill/>
          <a:ln w="73023">
            <a:solidFill>
              <a:srgbClr val="4472C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kstSylinder 17">
            <a:extLst>
              <a:ext uri="{FF2B5EF4-FFF2-40B4-BE49-F238E27FC236}">
                <a16:creationId xmlns:a16="http://schemas.microsoft.com/office/drawing/2014/main" id="{36CC268D-14F1-8A13-05A6-83DA544EA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1688" y="5583238"/>
            <a:ext cx="1412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b="1"/>
              <a:t>Jamvekt</a:t>
            </a:r>
          </a:p>
        </p:txBody>
      </p:sp>
      <p:sp>
        <p:nvSpPr>
          <p:cNvPr id="16" name="TekstSylinder 18">
            <a:extLst>
              <a:ext uri="{FF2B5EF4-FFF2-40B4-BE49-F238E27FC236}">
                <a16:creationId xmlns:a16="http://schemas.microsoft.com/office/drawing/2014/main" id="{EB12BBD6-99C3-FDAE-CE17-2F341C8A0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4275" y="5654675"/>
            <a:ext cx="20812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b="1"/>
              <a:t>Ikke jamvekt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 7">
            <a:extLst>
              <a:ext uri="{FF2B5EF4-FFF2-40B4-BE49-F238E27FC236}">
                <a16:creationId xmlns:a16="http://schemas.microsoft.com/office/drawing/2014/main" id="{FFE40EDF-7BD9-BD94-5C97-6AF11054860F}"/>
              </a:ext>
            </a:extLst>
          </p:cNvPr>
          <p:cNvGraphicFramePr>
            <a:graphicFrameLocks noGrp="1"/>
          </p:cNvGraphicFramePr>
          <p:nvPr/>
        </p:nvGraphicFramePr>
        <p:xfrm>
          <a:off x="952500" y="736600"/>
          <a:ext cx="10612438" cy="416083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262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46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4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214">
                <a:tc>
                  <a:txBody>
                    <a:bodyPr/>
                    <a:lstStyle/>
                    <a:p>
                      <a:pPr lvl="0" algn="ctr"/>
                      <a:r>
                        <a:rPr lang="nb-NO" sz="2400"/>
                        <a:t>Norrønt</a:t>
                      </a:r>
                    </a:p>
                  </a:txBody>
                  <a:tcPr marL="91436" marR="91436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lvl="0"/>
                      <a:r>
                        <a:rPr lang="nb-NO" sz="2400"/>
                        <a:t>                   Dagens østnorske dialekter (+ litt til…)</a:t>
                      </a:r>
                    </a:p>
                  </a:txBody>
                  <a:tcPr marL="91436" marR="91436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3400">
                <a:tc>
                  <a:txBody>
                    <a:bodyPr/>
                    <a:lstStyle/>
                    <a:p>
                      <a:pPr lvl="0"/>
                      <a:endParaRPr lang="nb-NO" sz="2400"/>
                    </a:p>
                  </a:txBody>
                  <a:tcPr marL="91436" marR="91436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å væra/værra</a:t>
                      </a:r>
                    </a:p>
                  </a:txBody>
                  <a:tcPr marL="91436" marR="91436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Østfold, midtøstlandsk (Kongsberg), trøndersk</a:t>
                      </a:r>
                    </a:p>
                  </a:txBody>
                  <a:tcPr marL="91436" marR="9143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lvl="0"/>
                      <a:endParaRPr lang="nb-NO" sz="2400"/>
                    </a:p>
                  </a:txBody>
                  <a:tcPr marL="91436" marR="91436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å være</a:t>
                      </a:r>
                    </a:p>
                  </a:txBody>
                  <a:tcPr marL="91436" marR="91436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Deler av Oslo og søndre </a:t>
                      </a:r>
                      <a:r>
                        <a:rPr lang="nb-NO" sz="1800"/>
                        <a:t>Østfold  (NB!  m/reduksjon, ikke jamvekt)</a:t>
                      </a:r>
                      <a:endParaRPr lang="nb-NO" sz="2400"/>
                    </a:p>
                  </a:txBody>
                  <a:tcPr marL="91436" marR="9143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lvl="0" algn="ctr"/>
                      <a:r>
                        <a:rPr lang="nb-NO" sz="2400" i="1"/>
                        <a:t>å vera</a:t>
                      </a:r>
                    </a:p>
                  </a:txBody>
                  <a:tcPr marL="91436" marR="91436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å værræ</a:t>
                      </a:r>
                    </a:p>
                  </a:txBody>
                  <a:tcPr marL="91436" marR="91436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Vestfold, Sandsvær (opprinnelig)</a:t>
                      </a:r>
                    </a:p>
                  </a:txBody>
                  <a:tcPr marL="91436" marR="9143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lvl="0"/>
                      <a:endParaRPr lang="nb-NO" sz="2400"/>
                    </a:p>
                  </a:txBody>
                  <a:tcPr marL="91436" marR="91436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å vara</a:t>
                      </a:r>
                    </a:p>
                  </a:txBody>
                  <a:tcPr marL="91436" marR="91436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Hedmark, Oppland</a:t>
                      </a:r>
                    </a:p>
                  </a:txBody>
                  <a:tcPr marL="91436" marR="9143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lvl="0"/>
                      <a:endParaRPr lang="nb-NO" sz="2400"/>
                    </a:p>
                  </a:txBody>
                  <a:tcPr marL="91436" marR="91436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å vårrå</a:t>
                      </a:r>
                    </a:p>
                  </a:txBody>
                  <a:tcPr marL="91436" marR="91436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Trøndersk</a:t>
                      </a:r>
                    </a:p>
                  </a:txBody>
                  <a:tcPr marL="91436" marR="9143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lvl="0"/>
                      <a:endParaRPr lang="nb-NO" sz="2400"/>
                    </a:p>
                  </a:txBody>
                  <a:tcPr marL="91436" marR="91436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å varra</a:t>
                      </a:r>
                    </a:p>
                  </a:txBody>
                  <a:tcPr marL="91436" marR="91436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Indre Namdalen</a:t>
                      </a:r>
                    </a:p>
                  </a:txBody>
                  <a:tcPr marL="91436" marR="9143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4">
                <a:tc>
                  <a:txBody>
                    <a:bodyPr/>
                    <a:lstStyle/>
                    <a:p>
                      <a:pPr lvl="0"/>
                      <a:endParaRPr lang="nb-NO" sz="2400"/>
                    </a:p>
                  </a:txBody>
                  <a:tcPr marL="91436" marR="91436"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å va</a:t>
                      </a:r>
                    </a:p>
                  </a:txBody>
                  <a:tcPr marL="91436" marR="91436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2400"/>
                        <a:t>Helgeland    </a:t>
                      </a:r>
                      <a:r>
                        <a:rPr lang="nb-NO" sz="1800"/>
                        <a:t>(Kraftig reduksjon + apokope. Utafor jamvektsområdet)</a:t>
                      </a:r>
                      <a:endParaRPr lang="nb-NO" sz="2400"/>
                    </a:p>
                  </a:txBody>
                  <a:tcPr marL="91436" marR="91436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3" name="Rett linje 11">
            <a:extLst>
              <a:ext uri="{FF2B5EF4-FFF2-40B4-BE49-F238E27FC236}">
                <a16:creationId xmlns:a16="http://schemas.microsoft.com/office/drawing/2014/main" id="{5FD8A9A6-D89F-4A35-D377-6C97E942CD1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198688" y="863600"/>
            <a:ext cx="0" cy="4033838"/>
          </a:xfrm>
          <a:prstGeom prst="straightConnector1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TekstSylinder 3">
            <a:extLst>
              <a:ext uri="{FF2B5EF4-FFF2-40B4-BE49-F238E27FC236}">
                <a16:creationId xmlns:a16="http://schemas.microsoft.com/office/drawing/2014/main" id="{3B4B2C20-E492-5699-4673-FC09B60A6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630488"/>
            <a:ext cx="436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5" name="TekstSylinder 5">
            <a:extLst>
              <a:ext uri="{FF2B5EF4-FFF2-40B4-BE49-F238E27FC236}">
                <a16:creationId xmlns:a16="http://schemas.microsoft.com/office/drawing/2014/main" id="{84CBAFE1-3B74-2966-CCD3-C27355A38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325" y="3060700"/>
            <a:ext cx="438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6" name="TekstSylinder 6">
            <a:extLst>
              <a:ext uri="{FF2B5EF4-FFF2-40B4-BE49-F238E27FC236}">
                <a16:creationId xmlns:a16="http://schemas.microsoft.com/office/drawing/2014/main" id="{994088F2-F1A2-DC7E-9227-B5FFF0EA5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9325" y="3527425"/>
            <a:ext cx="4381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7" name="TekstSylinder 7">
            <a:extLst>
              <a:ext uri="{FF2B5EF4-FFF2-40B4-BE49-F238E27FC236}">
                <a16:creationId xmlns:a16="http://schemas.microsoft.com/office/drawing/2014/main" id="{F4814BE4-70A6-D92E-3324-4DDE279D0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4400" y="4025900"/>
            <a:ext cx="436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>
                <a:solidFill>
                  <a:srgbClr val="FF0000"/>
                </a:solidFill>
              </a:rPr>
              <a:t>*</a:t>
            </a:r>
          </a:p>
        </p:txBody>
      </p:sp>
      <p:sp>
        <p:nvSpPr>
          <p:cNvPr id="8" name="TekstSylinder 8">
            <a:extLst>
              <a:ext uri="{FF2B5EF4-FFF2-40B4-BE49-F238E27FC236}">
                <a16:creationId xmlns:a16="http://schemas.microsoft.com/office/drawing/2014/main" id="{F94FFCB6-EA0F-AA4A-4130-CF6E16B37A44}"/>
              </a:ext>
            </a:extLst>
          </p:cNvPr>
          <p:cNvSpPr txBox="1"/>
          <p:nvPr/>
        </p:nvSpPr>
        <p:spPr>
          <a:xfrm>
            <a:off x="2198688" y="5245100"/>
            <a:ext cx="8901112" cy="1201738"/>
          </a:xfrm>
          <a:prstGeom prst="rect">
            <a:avLst/>
          </a:prstGeom>
          <a:noFill/>
          <a:ln cap="flat">
            <a:noFill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i="1" kern="0">
                <a:solidFill>
                  <a:srgbClr val="000000"/>
                </a:solidFill>
                <a:latin typeface="Calibri"/>
              </a:rPr>
              <a:t>Jamning: rotvokalen påvirkes av endevokalen, slik at de blir like.</a:t>
            </a:r>
          </a:p>
          <a:p>
            <a:pPr marL="571500" indent="-571500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b-NO" sz="2400" b="1" i="1" kern="0">
              <a:solidFill>
                <a:srgbClr val="000000"/>
              </a:solidFill>
              <a:latin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400" b="1" i="1" kern="0">
                <a:solidFill>
                  <a:srgbClr val="000000"/>
                </a:solidFill>
                <a:latin typeface="Calibri"/>
              </a:rPr>
              <a:t>værræ</a:t>
            </a:r>
            <a:endParaRPr lang="nb-NO" sz="4000" b="1" i="1" kern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Bue 10">
            <a:extLst>
              <a:ext uri="{FF2B5EF4-FFF2-40B4-BE49-F238E27FC236}">
                <a16:creationId xmlns:a16="http://schemas.microsoft.com/office/drawing/2014/main" id="{52F703E1-6715-6C08-9318-BCA54115A2CC}"/>
              </a:ext>
            </a:extLst>
          </p:cNvPr>
          <p:cNvSpPr>
            <a:spLocks/>
          </p:cNvSpPr>
          <p:nvPr/>
        </p:nvSpPr>
        <p:spPr bwMode="auto">
          <a:xfrm>
            <a:off x="6496050" y="5819775"/>
            <a:ext cx="420688" cy="419100"/>
          </a:xfrm>
          <a:custGeom>
            <a:avLst/>
            <a:gdLst>
              <a:gd name="T0" fmla="*/ 212277 w 420047"/>
              <a:gd name="T1" fmla="*/ 0 h 419801"/>
              <a:gd name="T2" fmla="*/ 424555 w 420047"/>
              <a:gd name="T3" fmla="*/ 207459 h 419801"/>
              <a:gd name="T4" fmla="*/ 212277 w 420047"/>
              <a:gd name="T5" fmla="*/ 414919 h 419801"/>
              <a:gd name="T6" fmla="*/ 0 w 420047"/>
              <a:gd name="T7" fmla="*/ 207459 h 419801"/>
              <a:gd name="T8" fmla="*/ 1166 w 420047"/>
              <a:gd name="T9" fmla="*/ 229157 h 419801"/>
              <a:gd name="T10" fmla="*/ 212277 w 420047"/>
              <a:gd name="T11" fmla="*/ 207459 h 419801"/>
              <a:gd name="T12" fmla="*/ 424555 w 420047"/>
              <a:gd name="T13" fmla="*/ 207459 h 419801"/>
              <a:gd name="T14" fmla="*/ 17694720 60000 65536"/>
              <a:gd name="T15" fmla="*/ 0 60000 65536"/>
              <a:gd name="T16" fmla="*/ 5898240 60000 65536"/>
              <a:gd name="T17" fmla="*/ 11796480 60000 65536"/>
              <a:gd name="T18" fmla="*/ 5898240 60000 65536"/>
              <a:gd name="T19" fmla="*/ 5898240 60000 65536"/>
              <a:gd name="T20" fmla="*/ 5898240 60000 65536"/>
              <a:gd name="T21" fmla="*/ 0 w 420047"/>
              <a:gd name="T22" fmla="*/ 0 h 419801"/>
              <a:gd name="T23" fmla="*/ 420047 w 420047"/>
              <a:gd name="T24" fmla="*/ 231854 h 419801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420047" h="419801" stroke="0">
                <a:moveTo>
                  <a:pt x="1152" y="231854"/>
                </a:moveTo>
                <a:lnTo>
                  <a:pt x="1151" y="231854"/>
                </a:lnTo>
                <a:cubicBezTo>
                  <a:pt x="384" y="224561"/>
                  <a:pt x="0" y="217233"/>
                  <a:pt x="0" y="209901"/>
                </a:cubicBezTo>
                <a:cubicBezTo>
                  <a:pt x="0" y="93975"/>
                  <a:pt x="94030" y="0"/>
                  <a:pt x="210024" y="0"/>
                </a:cubicBezTo>
                <a:cubicBezTo>
                  <a:pt x="326017" y="0"/>
                  <a:pt x="420048" y="93975"/>
                  <a:pt x="420048" y="209900"/>
                </a:cubicBezTo>
                <a:lnTo>
                  <a:pt x="210024" y="209901"/>
                </a:lnTo>
                <a:lnTo>
                  <a:pt x="1152" y="231854"/>
                </a:lnTo>
                <a:close/>
              </a:path>
              <a:path w="420047" h="419801" fill="none">
                <a:moveTo>
                  <a:pt x="1152" y="231854"/>
                </a:moveTo>
                <a:lnTo>
                  <a:pt x="1151" y="231854"/>
                </a:lnTo>
                <a:cubicBezTo>
                  <a:pt x="384" y="224561"/>
                  <a:pt x="0" y="217233"/>
                  <a:pt x="0" y="209901"/>
                </a:cubicBezTo>
                <a:cubicBezTo>
                  <a:pt x="0" y="93975"/>
                  <a:pt x="94030" y="0"/>
                  <a:pt x="210024" y="0"/>
                </a:cubicBezTo>
                <a:cubicBezTo>
                  <a:pt x="326017" y="0"/>
                  <a:pt x="420048" y="93975"/>
                  <a:pt x="420048" y="209900"/>
                </a:cubicBezTo>
              </a:path>
            </a:pathLst>
          </a:custGeom>
          <a:noFill/>
          <a:ln w="22229" cap="flat">
            <a:solidFill>
              <a:srgbClr val="000000"/>
            </a:solidFill>
            <a:prstDash val="solid"/>
            <a:miter lim="800000"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 anchorCtr="1"/>
          <a:lstStyle/>
          <a:p>
            <a:endParaRPr lang="en-US"/>
          </a:p>
        </p:txBody>
      </p:sp>
      <p:sp>
        <p:nvSpPr>
          <p:cNvPr id="10" name="TekstSylinder 11">
            <a:extLst>
              <a:ext uri="{FF2B5EF4-FFF2-40B4-BE49-F238E27FC236}">
                <a16:creationId xmlns:a16="http://schemas.microsoft.com/office/drawing/2014/main" id="{1531FC7F-3610-BD7B-2D0B-68A3C59C7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7925" y="6076950"/>
            <a:ext cx="9969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800" b="1">
                <a:solidFill>
                  <a:srgbClr val="FF5050"/>
                </a:solidFill>
              </a:rPr>
              <a:t>__    __</a:t>
            </a:r>
          </a:p>
        </p:txBody>
      </p:sp>
      <p:sp>
        <p:nvSpPr>
          <p:cNvPr id="11" name="TekstSylinder 12">
            <a:extLst>
              <a:ext uri="{FF2B5EF4-FFF2-40B4-BE49-F238E27FC236}">
                <a16:creationId xmlns:a16="http://schemas.microsoft.com/office/drawing/2014/main" id="{8527F7C1-9086-2CD6-841E-02E0FBE6B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5202238"/>
            <a:ext cx="436563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4000">
                <a:solidFill>
                  <a:srgbClr val="FF0000"/>
                </a:solidFill>
              </a:rPr>
              <a:t>*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A90659C9-66D5-4669-8685-F8691CDD686D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838200" y="554038"/>
            <a:ext cx="10515600" cy="5622925"/>
          </a:xfrm>
        </p:spPr>
        <p:txBody>
          <a:bodyPr/>
          <a:lstStyle/>
          <a:p>
            <a:pPr eaLnBrk="1" hangingPunct="1"/>
            <a:r>
              <a:rPr altLang="nb-NO">
                <a:latin typeface="Calibri" panose="020F0502020204030204" pitchFamily="34" charset="0"/>
              </a:rPr>
              <a:t>Vi ser altså at det er en forskjell mellom disse infinitivene </a:t>
            </a:r>
            <a:r>
              <a:rPr altLang="nb-NO" b="1">
                <a:latin typeface="Calibri" panose="020F0502020204030204" pitchFamily="34" charset="0"/>
              </a:rPr>
              <a:t>innafor </a:t>
            </a:r>
            <a:r>
              <a:rPr altLang="nb-NO">
                <a:latin typeface="Calibri" panose="020F0502020204030204" pitchFamily="34" charset="0"/>
              </a:rPr>
              <a:t>hver dialekt.  I  Sandsvær sier vi å </a:t>
            </a:r>
            <a:r>
              <a:rPr altLang="nb-NO" i="1">
                <a:latin typeface="Calibri" panose="020F0502020204030204" pitchFamily="34" charset="0"/>
              </a:rPr>
              <a:t>værræ</a:t>
            </a:r>
            <a:r>
              <a:rPr altLang="nb-NO">
                <a:latin typeface="Calibri" panose="020F0502020204030204" pitchFamily="34" charset="0"/>
              </a:rPr>
              <a:t>, men å </a:t>
            </a:r>
            <a:r>
              <a:rPr altLang="nb-NO" i="1">
                <a:latin typeface="Calibri" panose="020F0502020204030204" pitchFamily="34" charset="0"/>
              </a:rPr>
              <a:t>brænne. (æ – e).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Vi kan sette opp en del sandsværske verb på hver side av ei linje:</a:t>
            </a:r>
          </a:p>
          <a:p>
            <a:pPr eaLnBrk="1" hangingPunct="1"/>
            <a:endParaRPr altLang="nb-NO">
              <a:latin typeface="Calibri" panose="020F0502020204030204" pitchFamily="34" charset="0"/>
            </a:endParaRPr>
          </a:p>
          <a:p>
            <a:pPr eaLnBrk="1" hangingPunct="1"/>
            <a:endParaRPr altLang="nb-NO">
              <a:latin typeface="Calibri" panose="020F0502020204030204" pitchFamily="34" charset="0"/>
            </a:endParaRPr>
          </a:p>
        </p:txBody>
      </p:sp>
      <p:graphicFrame>
        <p:nvGraphicFramePr>
          <p:cNvPr id="3" name="Tabell 3">
            <a:extLst>
              <a:ext uri="{FF2B5EF4-FFF2-40B4-BE49-F238E27FC236}">
                <a16:creationId xmlns:a16="http://schemas.microsoft.com/office/drawing/2014/main" id="{D0583BEF-1964-220A-D9EE-7BAA7B7F002D}"/>
              </a:ext>
            </a:extLst>
          </p:cNvPr>
          <p:cNvGraphicFramePr>
            <a:graphicFrameLocks noGrp="1"/>
          </p:cNvGraphicFramePr>
          <p:nvPr/>
        </p:nvGraphicFramePr>
        <p:xfrm>
          <a:off x="5888038" y="2116138"/>
          <a:ext cx="1785937" cy="350678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85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7514">
                <a:tc>
                  <a:txBody>
                    <a:bodyPr/>
                    <a:lstStyle/>
                    <a:p>
                      <a:pPr lvl="0" algn="ctr"/>
                      <a:r>
                        <a:rPr lang="nb-NO" sz="2000">
                          <a:solidFill>
                            <a:srgbClr val="000000"/>
                          </a:solidFill>
                        </a:rPr>
                        <a:t>Infinitiver av </a:t>
                      </a:r>
                      <a:r>
                        <a:rPr lang="nb-NO" sz="2000">
                          <a:solidFill>
                            <a:srgbClr val="00B050"/>
                          </a:solidFill>
                        </a:rPr>
                        <a:t>jamvektsord</a:t>
                      </a:r>
                    </a:p>
                  </a:txBody>
                  <a:tcPr marT="45733" marB="45733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896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værræ</a:t>
                      </a:r>
                    </a:p>
                  </a:txBody>
                  <a:tcPr marT="45733" marB="45733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896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sittæ</a:t>
                      </a:r>
                    </a:p>
                  </a:txBody>
                  <a:tcPr marT="45733" marB="45733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896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levæ</a:t>
                      </a:r>
                    </a:p>
                  </a:txBody>
                  <a:tcPr marT="45733" marB="45733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896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rekæ</a:t>
                      </a:r>
                    </a:p>
                  </a:txBody>
                  <a:tcPr marT="45733" marB="45733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896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bakæ</a:t>
                      </a:r>
                    </a:p>
                  </a:txBody>
                  <a:tcPr marT="45733" marB="45733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896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sparæ</a:t>
                      </a:r>
                    </a:p>
                  </a:txBody>
                  <a:tcPr marT="45733" marB="45733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896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vakæ</a:t>
                      </a:r>
                    </a:p>
                  </a:txBody>
                  <a:tcPr marT="45733" marB="45733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kstSylinder 10">
            <a:extLst>
              <a:ext uri="{FF2B5EF4-FFF2-40B4-BE49-F238E27FC236}">
                <a16:creationId xmlns:a16="http://schemas.microsoft.com/office/drawing/2014/main" id="{5AC608A5-1137-26BA-C9F7-968644ED1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6219825"/>
            <a:ext cx="1617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800" b="1"/>
              <a:t>Kløyvd infinitiv</a:t>
            </a:r>
          </a:p>
        </p:txBody>
      </p:sp>
      <p:graphicFrame>
        <p:nvGraphicFramePr>
          <p:cNvPr id="5" name="Tabell 11">
            <a:extLst>
              <a:ext uri="{FF2B5EF4-FFF2-40B4-BE49-F238E27FC236}">
                <a16:creationId xmlns:a16="http://schemas.microsoft.com/office/drawing/2014/main" id="{25AF88F0-927E-6DB2-D3A9-A8098502913C}"/>
              </a:ext>
            </a:extLst>
          </p:cNvPr>
          <p:cNvGraphicFramePr>
            <a:graphicFrameLocks noGrp="1"/>
          </p:cNvGraphicFramePr>
          <p:nvPr/>
        </p:nvGraphicFramePr>
        <p:xfrm>
          <a:off x="4051300" y="2117725"/>
          <a:ext cx="1785938" cy="35052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785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07193">
                <a:tc>
                  <a:txBody>
                    <a:bodyPr/>
                    <a:lstStyle/>
                    <a:p>
                      <a:pPr lvl="0" algn="ctr"/>
                      <a:r>
                        <a:rPr lang="nb-NO" sz="2000">
                          <a:solidFill>
                            <a:srgbClr val="000000"/>
                          </a:solidFill>
                        </a:rPr>
                        <a:t>Infinitiver av </a:t>
                      </a:r>
                      <a:r>
                        <a:rPr lang="nb-NO" sz="2000">
                          <a:solidFill>
                            <a:srgbClr val="00B050"/>
                          </a:solidFill>
                        </a:rPr>
                        <a:t>overvektsord</a:t>
                      </a:r>
                    </a:p>
                  </a:txBody>
                  <a:tcPr marT="45712" marB="45712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715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kaste</a:t>
                      </a:r>
                    </a:p>
                  </a:txBody>
                  <a:tcPr marT="45712" marB="45712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715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brænne</a:t>
                      </a:r>
                    </a:p>
                  </a:txBody>
                  <a:tcPr marT="45712" marB="45712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715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høre</a:t>
                      </a:r>
                    </a:p>
                  </a:txBody>
                  <a:tcPr marT="45712" marB="45712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715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hente</a:t>
                      </a:r>
                    </a:p>
                  </a:txBody>
                  <a:tcPr marT="45712" marB="45712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715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kjøpe</a:t>
                      </a:r>
                    </a:p>
                  </a:txBody>
                  <a:tcPr marT="45712" marB="45712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9715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lyse</a:t>
                      </a:r>
                    </a:p>
                  </a:txBody>
                  <a:tcPr marT="45712" marB="45712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9715">
                <a:tc>
                  <a:txBody>
                    <a:bodyPr/>
                    <a:lstStyle/>
                    <a:p>
                      <a:pPr lvl="0" algn="ctr"/>
                      <a:r>
                        <a:rPr lang="nb-NO" sz="2000" i="1"/>
                        <a:t>trænge</a:t>
                      </a:r>
                    </a:p>
                  </a:txBody>
                  <a:tcPr marT="45712" marB="45712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Pil: ned 9">
            <a:extLst>
              <a:ext uri="{FF2B5EF4-FFF2-40B4-BE49-F238E27FC236}">
                <a16:creationId xmlns:a16="http://schemas.microsoft.com/office/drawing/2014/main" id="{6ED1850E-D85C-203D-7431-F4CC0B6908A3}"/>
              </a:ext>
            </a:extLst>
          </p:cNvPr>
          <p:cNvSpPr>
            <a:spLocks/>
          </p:cNvSpPr>
          <p:nvPr/>
        </p:nvSpPr>
        <p:spPr bwMode="auto">
          <a:xfrm>
            <a:off x="5614988" y="1971675"/>
            <a:ext cx="519112" cy="4138613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w 21600"/>
              <a:gd name="T9" fmla="*/ 2147483646 h 21600"/>
              <a:gd name="T10" fmla="*/ 2147483646 w 21600"/>
              <a:gd name="T11" fmla="*/ 2147483646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1796480 60000 65536"/>
              <a:gd name="T17" fmla="*/ 0 60000 65536"/>
              <a:gd name="T18" fmla="*/ 5400 w 21600"/>
              <a:gd name="T19" fmla="*/ 0 h 21600"/>
              <a:gd name="T20" fmla="*/ 16200 w 21600"/>
              <a:gd name="T21" fmla="*/ 20924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5400" y="0"/>
                </a:moveTo>
                <a:lnTo>
                  <a:pt x="5400" y="20248"/>
                </a:lnTo>
                <a:lnTo>
                  <a:pt x="0" y="20248"/>
                </a:lnTo>
                <a:lnTo>
                  <a:pt x="10800" y="21600"/>
                </a:lnTo>
                <a:lnTo>
                  <a:pt x="21600" y="20248"/>
                </a:lnTo>
                <a:lnTo>
                  <a:pt x="16200" y="20248"/>
                </a:lnTo>
                <a:lnTo>
                  <a:pt x="16200" y="0"/>
                </a:lnTo>
                <a:lnTo>
                  <a:pt x="5400" y="0"/>
                </a:lnTo>
                <a:close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 lim="800000"/>
            <a:headEnd/>
            <a:tailEnd/>
          </a:ln>
        </p:spPr>
        <p:txBody>
          <a:bodyPr anchor="ctr" anchorCtr="1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6FABDE-F478-12FE-8321-8FCDC18F766F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496888" y="161925"/>
            <a:ext cx="11356975" cy="503238"/>
          </a:xfrm>
        </p:spPr>
        <p:txBody>
          <a:bodyPr/>
          <a:lstStyle/>
          <a:p>
            <a:pPr eaLnBrk="1" hangingPunct="1"/>
            <a:r>
              <a:rPr altLang="nb-NO" sz="2900" b="1">
                <a:latin typeface="Calibri Light" panose="020F0302020204030204" pitchFamily="34" charset="0"/>
              </a:rPr>
              <a:t>Hva med </a:t>
            </a:r>
            <a:r>
              <a:rPr altLang="nb-NO" sz="2900" b="1" i="1">
                <a:latin typeface="Calibri Light" panose="020F0302020204030204" pitchFamily="34" charset="0"/>
              </a:rPr>
              <a:t>substantivene </a:t>
            </a:r>
            <a:r>
              <a:rPr altLang="nb-NO" sz="2900" b="1">
                <a:latin typeface="Calibri Light" panose="020F0302020204030204" pitchFamily="34" charset="0"/>
              </a:rPr>
              <a:t>med opprinnelig jamvekt?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4E05395-0E59-520F-6539-7C0AF3563EB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6888" y="795338"/>
            <a:ext cx="11539537" cy="5900737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r>
              <a:rPr sz="2000" u="sng"/>
              <a:t>Svake hankjønnsord (tostavelsesord på –e):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/>
              <a:t> 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/>
              <a:t>en hanæ/-a (hane) , en krakæ/-a (krake), en bågæ/-a (boge), en hagæ (hage), osv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sz="2000"/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/>
              <a:t>   Men: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/>
              <a:t>en toppe, en nakke, en bakke, en tange, osv.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sz="2000"/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sz="2000"/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r>
              <a:rPr sz="2000" u="sng"/>
              <a:t>Svake hunkjønnsord (tostavelsesord- på e):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sz="2000" u="sng"/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/>
              <a:t>Ei silju (selje), ei smiu (smie), ei viu (ei vidje), ei milju (mølje) 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endParaRPr sz="2000"/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/>
              <a:t>Men: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/>
              <a:t>Ei vise, ei kiste, ei gryte, ei klokke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endParaRPr sz="2000"/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 b="1" u="sng"/>
              <a:t>Konklusjon: </a:t>
            </a:r>
            <a:r>
              <a:rPr sz="2000" b="1"/>
              <a:t>I svake han- og hunkjønnsord med jamvekt i norrønt er den opprinelige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 b="1"/>
              <a:t>endevokalen (nesten) bevart. (</a:t>
            </a:r>
            <a:r>
              <a:rPr sz="2000" b="1" u="sng"/>
              <a:t>a/æ</a:t>
            </a:r>
            <a:r>
              <a:rPr sz="2000" b="1"/>
              <a:t> og </a:t>
            </a:r>
            <a:r>
              <a:rPr sz="2000" b="1" u="sng"/>
              <a:t>u</a:t>
            </a:r>
            <a:r>
              <a:rPr sz="2000" b="1"/>
              <a:t>)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sz="2400"/>
          </a:p>
        </p:txBody>
      </p:sp>
      <p:pic>
        <p:nvPicPr>
          <p:cNvPr id="4" name="Bilde 4">
            <a:extLst>
              <a:ext uri="{FF2B5EF4-FFF2-40B4-BE49-F238E27FC236}">
                <a16:creationId xmlns:a16="http://schemas.microsoft.com/office/drawing/2014/main" id="{049547A2-4FF6-0C5D-C29B-639FF18874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050" y="3957638"/>
            <a:ext cx="1958975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Bilde 5">
            <a:extLst>
              <a:ext uri="{FF2B5EF4-FFF2-40B4-BE49-F238E27FC236}">
                <a16:creationId xmlns:a16="http://schemas.microsoft.com/office/drawing/2014/main" id="{156AD03C-5183-F9F4-D965-5F67CFBB5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7438" y="1608138"/>
            <a:ext cx="1958975" cy="1023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kstSylinder 6">
            <a:extLst>
              <a:ext uri="{FF2B5EF4-FFF2-40B4-BE49-F238E27FC236}">
                <a16:creationId xmlns:a16="http://schemas.microsoft.com/office/drawing/2014/main" id="{CCAFB76C-1F2C-4789-BBDC-A3454CA09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7438" y="2733675"/>
            <a:ext cx="1876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800"/>
              <a:t>Norrønt: ein </a:t>
            </a:r>
            <a:r>
              <a:rPr lang="nb-NO" altLang="nb-NO" sz="1800" b="1" i="1"/>
              <a:t>hana</a:t>
            </a:r>
          </a:p>
        </p:txBody>
      </p:sp>
      <p:sp>
        <p:nvSpPr>
          <p:cNvPr id="7" name="TekstSylinder 7">
            <a:extLst>
              <a:ext uri="{FF2B5EF4-FFF2-40B4-BE49-F238E27FC236}">
                <a16:creationId xmlns:a16="http://schemas.microsoft.com/office/drawing/2014/main" id="{33EB7EBE-3F4F-B382-8DC1-C76FC70E93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5050" y="5283200"/>
            <a:ext cx="1722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800"/>
              <a:t>Norrønt: ei </a:t>
            </a:r>
            <a:r>
              <a:rPr lang="nb-NO" altLang="nb-NO" sz="1800" b="1" i="1"/>
              <a:t>viðju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00E3EFF-09BF-5BD3-4A3D-069ACB34190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Substantivbøying</a:t>
            </a:r>
            <a:br>
              <a:rPr altLang="nb-NO">
                <a:latin typeface="Calibri Light" panose="020F0302020204030204" pitchFamily="34" charset="0"/>
              </a:rPr>
            </a:br>
            <a:r>
              <a:rPr altLang="nb-NO" sz="2800" b="1" i="1">
                <a:latin typeface="Calibri Light" panose="020F0302020204030204" pitchFamily="34" charset="0"/>
              </a:rPr>
              <a:t>Hankjønnsord</a:t>
            </a:r>
            <a:endParaRPr altLang="nb-NO" b="1" i="1">
              <a:latin typeface="Calibri Light" panose="020F030202020403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338E269-0210-BA26-2849-E055F5C57DFE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altLang="nb-NO" b="1" i="1">
                <a:latin typeface="Calibri" panose="020F0502020204030204" pitchFamily="34" charset="0"/>
              </a:rPr>
              <a:t>Reduksjon av flertallsendelsene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altLang="nb-NO">
                <a:latin typeface="Calibri" panose="020F0502020204030204" pitchFamily="34" charset="0"/>
              </a:rPr>
              <a:t>Norrønt:  </a:t>
            </a:r>
            <a:r>
              <a:rPr altLang="nb-NO" sz="2400">
                <a:latin typeface="Calibri" panose="020F0502020204030204" pitchFamily="34" charset="0"/>
              </a:rPr>
              <a:t>(</a:t>
            </a:r>
            <a:r>
              <a:rPr altLang="nb-NO" sz="2400" i="1">
                <a:latin typeface="Calibri" panose="020F0502020204030204" pitchFamily="34" charset="0"/>
              </a:rPr>
              <a:t>ein hestr – hestrinn – ) </a:t>
            </a:r>
            <a:r>
              <a:rPr altLang="nb-NO" i="1">
                <a:latin typeface="Calibri" panose="020F0502020204030204" pitchFamily="34" charset="0"/>
              </a:rPr>
              <a:t>hest</a:t>
            </a:r>
            <a:r>
              <a:rPr altLang="nb-NO" i="1" u="sng">
                <a:latin typeface="Calibri" panose="020F0502020204030204" pitchFamily="34" charset="0"/>
              </a:rPr>
              <a:t>a</a:t>
            </a:r>
            <a:r>
              <a:rPr altLang="nb-NO" i="1">
                <a:latin typeface="Calibri" panose="020F0502020204030204" pitchFamily="34" charset="0"/>
              </a:rPr>
              <a:t>r – hest</a:t>
            </a:r>
            <a:r>
              <a:rPr altLang="nb-NO" i="1" u="sng">
                <a:latin typeface="Calibri" panose="020F0502020204030204" pitchFamily="34" charset="0"/>
              </a:rPr>
              <a:t>a</a:t>
            </a:r>
            <a:r>
              <a:rPr altLang="nb-NO" i="1">
                <a:latin typeface="Calibri" panose="020F0502020204030204" pitchFamily="34" charset="0"/>
              </a:rPr>
              <a:t>rnir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altLang="nb-NO">
                <a:latin typeface="Calibri" panose="020F0502020204030204" pitchFamily="34" charset="0"/>
              </a:rPr>
              <a:t>Sandsvær: </a:t>
            </a:r>
            <a:r>
              <a:rPr altLang="nb-NO" sz="2400">
                <a:latin typeface="Calibri" panose="020F0502020204030204" pitchFamily="34" charset="0"/>
              </a:rPr>
              <a:t>(</a:t>
            </a:r>
            <a:r>
              <a:rPr altLang="nb-NO" sz="2400" i="1">
                <a:latin typeface="Calibri" panose="020F0502020204030204" pitchFamily="34" charset="0"/>
              </a:rPr>
              <a:t>en hest – hesten –) </a:t>
            </a:r>
            <a:r>
              <a:rPr altLang="nb-NO" i="1">
                <a:latin typeface="Calibri" panose="020F0502020204030204" pitchFamily="34" charset="0"/>
              </a:rPr>
              <a:t>hest</a:t>
            </a:r>
            <a:r>
              <a:rPr altLang="nb-NO" i="1" u="sng">
                <a:latin typeface="Calibri" panose="020F0502020204030204" pitchFamily="34" charset="0"/>
              </a:rPr>
              <a:t>æ</a:t>
            </a:r>
            <a:r>
              <a:rPr altLang="nb-NO" i="1">
                <a:latin typeface="Calibri" panose="020F0502020204030204" pitchFamily="34" charset="0"/>
              </a:rPr>
              <a:t>r – hest</a:t>
            </a:r>
            <a:r>
              <a:rPr altLang="nb-NO" i="1" u="sng">
                <a:latin typeface="Calibri" panose="020F0502020204030204" pitchFamily="34" charset="0"/>
              </a:rPr>
              <a:t>æ</a:t>
            </a:r>
            <a:r>
              <a:rPr altLang="nb-NO" i="1">
                <a:latin typeface="Calibri" panose="020F0502020204030204" pitchFamily="34" charset="0"/>
              </a:rPr>
              <a:t>ne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altLang="nb-NO" i="1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altLang="nb-NO" i="1" u="sng">
                <a:latin typeface="Calibri" panose="020F0502020204030204" pitchFamily="34" charset="0"/>
              </a:rPr>
              <a:t>Andre ord: 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altLang="nb-NO" i="1">
                <a:latin typeface="Calibri" panose="020F0502020204030204" pitchFamily="34" charset="0"/>
              </a:rPr>
              <a:t>guttær – guttæne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altLang="nb-NO" i="1">
                <a:latin typeface="Calibri" panose="020F0502020204030204" pitchFamily="34" charset="0"/>
              </a:rPr>
              <a:t>vottær – vottæne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altLang="nb-NO" i="1">
                <a:latin typeface="Calibri" panose="020F0502020204030204" pitchFamily="34" charset="0"/>
              </a:rPr>
              <a:t>plankær – plankæne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r>
              <a:rPr altLang="nb-NO" i="1">
                <a:latin typeface="Calibri" panose="020F0502020204030204" pitchFamily="34" charset="0"/>
              </a:rPr>
              <a:t>bilær - bilæne</a:t>
            </a:r>
          </a:p>
          <a:p>
            <a:pPr marL="0" indent="0" eaLnBrk="1" hangingPunct="1">
              <a:lnSpc>
                <a:spcPct val="80000"/>
              </a:lnSpc>
              <a:buFont typeface="Arial" panose="020B0604020202020204" pitchFamily="34" charset="0"/>
              <a:buNone/>
            </a:pPr>
            <a:endParaRPr altLang="nb-NO" i="1">
              <a:latin typeface="Calibri" panose="020F0502020204030204" pitchFamily="34" charset="0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67C4914-B779-0369-ED38-05E1FFDDF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25" y="2325688"/>
            <a:ext cx="79851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000" b="1"/>
              <a:t>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000" b="1"/>
              <a:t>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000" b="1"/>
              <a:t>æ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F32A76-D6B4-CEFF-32AA-CED483BD06D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698500"/>
          </a:xfrm>
        </p:spPr>
        <p:txBody>
          <a:bodyPr/>
          <a:lstStyle/>
          <a:p>
            <a:pPr eaLnBrk="1" hangingPunct="1"/>
            <a:r>
              <a:rPr altLang="nb-NO" sz="2600">
                <a:latin typeface="Calibri Light" panose="020F0302020204030204" pitchFamily="34" charset="0"/>
              </a:rPr>
              <a:t>Substantiv</a:t>
            </a:r>
            <a:br>
              <a:rPr altLang="nb-NO" sz="2600">
                <a:latin typeface="Calibri Light" panose="020F0302020204030204" pitchFamily="34" charset="0"/>
              </a:rPr>
            </a:br>
            <a:r>
              <a:rPr altLang="nb-NO" sz="1700" b="1" i="1">
                <a:latin typeface="Calibri Light" panose="020F0302020204030204" pitchFamily="34" charset="0"/>
              </a:rPr>
              <a:t>Hunkjønnsord</a:t>
            </a:r>
            <a:endParaRPr altLang="nb-NO" sz="2600" b="1" i="1">
              <a:latin typeface="Calibri Light" panose="020F030202020403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906D84-8D69-F4E5-C780-F34016305B92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566738" y="1328738"/>
            <a:ext cx="10787062" cy="5310187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b="1" i="1">
                <a:latin typeface="Calibri" panose="020F0502020204030204" pitchFamily="34" charset="0"/>
              </a:rPr>
              <a:t>Reduksjon av flertallsendelsene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altLang="nb-NO" sz="2200" i="1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i="1">
                <a:latin typeface="Calibri" panose="020F0502020204030204" pitchFamily="34" charset="0"/>
              </a:rPr>
              <a:t>De fleste hunkjønnsord har  –er/-ene i flertall (som i nynorsk) :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i="1">
                <a:latin typeface="Calibri" panose="020F0502020204030204" pitchFamily="34" charset="0"/>
              </a:rPr>
              <a:t>ei bygd – bygdæ – bygder – bygdene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i="1">
                <a:latin typeface="Calibri" panose="020F0502020204030204" pitchFamily="34" charset="0"/>
              </a:rPr>
              <a:t>ei jente -  jentæ – jenter – jentene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altLang="nb-NO" sz="2200" i="1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i="1">
                <a:latin typeface="Calibri" panose="020F0502020204030204" pitchFamily="34" charset="0"/>
              </a:rPr>
              <a:t>I noen ord kan en høre </a:t>
            </a:r>
            <a:r>
              <a:rPr altLang="nb-NO" sz="2200" i="1" u="sng">
                <a:latin typeface="Calibri" panose="020F0502020204030204" pitchFamily="34" charset="0"/>
              </a:rPr>
              <a:t>hankjønnsbøying: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i="1">
                <a:latin typeface="Calibri" panose="020F0502020204030204" pitchFamily="34" charset="0"/>
              </a:rPr>
              <a:t>«Opp gjennom liæne..»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i="1">
                <a:latin typeface="Calibri" panose="020F0502020204030204" pitchFamily="34" charset="0"/>
              </a:rPr>
              <a:t>«flere sængær»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i="1">
                <a:latin typeface="Calibri" panose="020F0502020204030204" pitchFamily="34" charset="0"/>
              </a:rPr>
              <a:t>Hunkjønnsord på –ing har  -ær:  «kjærringær» (jfr nynorsk: kjerring</a:t>
            </a:r>
            <a:r>
              <a:rPr altLang="nb-NO" sz="2200" i="1" u="sng">
                <a:latin typeface="Calibri" panose="020F0502020204030204" pitchFamily="34" charset="0"/>
              </a:rPr>
              <a:t>ar</a:t>
            </a:r>
            <a:r>
              <a:rPr altLang="nb-NO" sz="2200" i="1">
                <a:latin typeface="Calibri" panose="020F0502020204030204" pitchFamily="34" charset="0"/>
              </a:rPr>
              <a:t>)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altLang="nb-NO" sz="2200" i="1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i="1">
                <a:latin typeface="Calibri" panose="020F0502020204030204" pitchFamily="34" charset="0"/>
              </a:rPr>
              <a:t>Litt utenom det vanlige: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altLang="nb-NO" sz="2200" i="1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200" i="1">
                <a:latin typeface="Calibri" panose="020F0502020204030204" pitchFamily="34" charset="0"/>
              </a:rPr>
              <a:t>ei mus – musa – (flere) mysnær – (alle) mysnæne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altLang="nb-NO" sz="2200" i="1"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tel 1">
            <a:extLst>
              <a:ext uri="{FF2B5EF4-FFF2-40B4-BE49-F238E27FC236}">
                <a16:creationId xmlns:a16="http://schemas.microsoft.com/office/drawing/2014/main" id="{76D52483-1556-E18A-5EAF-29EB4D9D9D9F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Substantiv</a:t>
            </a:r>
            <a:br>
              <a:rPr altLang="nb-NO">
                <a:latin typeface="Calibri Light" panose="020F0302020204030204" pitchFamily="34" charset="0"/>
              </a:rPr>
            </a:br>
            <a:r>
              <a:rPr altLang="nb-NO" sz="2800" b="1" i="1">
                <a:latin typeface="Calibri Light" panose="020F0302020204030204" pitchFamily="34" charset="0"/>
              </a:rPr>
              <a:t>Intetkjønn</a:t>
            </a:r>
            <a:endParaRPr altLang="nb-NO" b="1" i="1">
              <a:latin typeface="Calibri Light" panose="020F030202020403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E5B531-361A-0DF1-F0E3-D2BE0574B684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566738" y="1825625"/>
            <a:ext cx="10787062" cy="4351338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600" b="1" i="1">
                <a:latin typeface="Calibri" panose="020F0502020204030204" pitchFamily="34" charset="0"/>
              </a:rPr>
              <a:t>Også intetkjønnsorda går omtrent som på nynorsk: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altLang="nb-NO" sz="2600" b="1" i="1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600" i="1">
                <a:latin typeface="Calibri" panose="020F0502020204030204" pitchFamily="34" charset="0"/>
              </a:rPr>
              <a:t>Nynorsk:	 et hus – huset – (flere) hus – (alle) husa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altLang="nb-NO" sz="2600" i="1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600" i="1">
                <a:latin typeface="Calibri" panose="020F0502020204030204" pitchFamily="34" charset="0"/>
              </a:rPr>
              <a:t>Sandsvær: 	 et hus – huse – (flere) hus/huser – (ælle) husæ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600" i="1">
                <a:latin typeface="Calibri" panose="020F0502020204030204" pitchFamily="34" charset="0"/>
              </a:rPr>
              <a:t>                          et høl – hølet – (flere) høler – (ælle) hølæ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altLang="nb-NO" sz="2600" i="1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600" i="1">
                <a:latin typeface="Calibri" panose="020F0502020204030204" pitchFamily="34" charset="0"/>
              </a:rPr>
              <a:t>Unntak?</a:t>
            </a: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endParaRPr altLang="nb-NO" sz="2600" i="1">
              <a:latin typeface="Calibri" panose="020F0502020204030204" pitchFamily="34" charset="0"/>
            </a:endParaRPr>
          </a:p>
          <a:p>
            <a:pPr marL="0" indent="0" eaLnBrk="1" hangingPunct="1">
              <a:lnSpc>
                <a:spcPct val="70000"/>
              </a:lnSpc>
              <a:buFont typeface="Arial" panose="020B0604020202020204" pitchFamily="34" charset="0"/>
              <a:buNone/>
            </a:pPr>
            <a:r>
              <a:rPr altLang="nb-NO" sz="2600" i="1">
                <a:latin typeface="Calibri" panose="020F0502020204030204" pitchFamily="34" charset="0"/>
              </a:rPr>
              <a:t>gjerdene?  husene?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tel 1">
            <a:extLst>
              <a:ext uri="{FF2B5EF4-FFF2-40B4-BE49-F238E27FC236}">
                <a16:creationId xmlns:a16="http://schemas.microsoft.com/office/drawing/2014/main" id="{823AFD10-8FDD-ADF8-F68D-134F3DFD1FD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altLang="nb-NO">
                <a:latin typeface="Calibri Light" panose="020F0302020204030204" pitchFamily="34" charset="0"/>
              </a:rPr>
              <a:t>Substantiv på -il:</a:t>
            </a:r>
          </a:p>
        </p:txBody>
      </p:sp>
      <p:sp>
        <p:nvSpPr>
          <p:cNvPr id="24579" name="Plassholder for innhold 2">
            <a:extLst>
              <a:ext uri="{FF2B5EF4-FFF2-40B4-BE49-F238E27FC236}">
                <a16:creationId xmlns:a16="http://schemas.microsoft.com/office/drawing/2014/main" id="{FD603569-776B-01DE-F2C3-5699BAB4CEEE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altLang="nb-NO">
              <a:latin typeface="Calibri" panose="020F0502020204030204" pitchFamily="34" charset="0"/>
            </a:endParaRPr>
          </a:p>
        </p:txBody>
      </p:sp>
      <p:sp>
        <p:nvSpPr>
          <p:cNvPr id="24580" name="Rektangel 3">
            <a:extLst>
              <a:ext uri="{FF2B5EF4-FFF2-40B4-BE49-F238E27FC236}">
                <a16:creationId xmlns:a16="http://schemas.microsoft.com/office/drawing/2014/main" id="{9C9E0448-64B6-1254-3035-BE911B43F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8100" y="3429000"/>
            <a:ext cx="82486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SzTx/>
            </a:pPr>
            <a:r>
              <a:rPr lang="nb-NO" altLang="nb-NO" sz="3600">
                <a:solidFill>
                  <a:schemeClr val="tx1"/>
                </a:solidFill>
              </a:rPr>
              <a:t>skantil, spennil, itil, dripil, dipil, bennil, osv</a:t>
            </a:r>
          </a:p>
        </p:txBody>
      </p:sp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192DE5-1503-B023-6410-82481C8CD16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Verb</a:t>
            </a:r>
            <a:br>
              <a:rPr altLang="nb-NO">
                <a:latin typeface="Calibri Light" panose="020F0302020204030204" pitchFamily="34" charset="0"/>
              </a:rPr>
            </a:br>
            <a:r>
              <a:rPr altLang="nb-NO" sz="2800" b="1" i="1">
                <a:latin typeface="Calibri Light" panose="020F0302020204030204" pitchFamily="34" charset="0"/>
              </a:rPr>
              <a:t>Svake verb</a:t>
            </a:r>
            <a:endParaRPr altLang="nb-NO" b="1" i="1">
              <a:latin typeface="Calibri Light" panose="020F030202020403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45C874-399B-EE15-125F-3515EF56A74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t>Som i nynorsk skiller en også i Sandsvær mellom </a:t>
            </a:r>
            <a:r>
              <a:rPr b="1"/>
              <a:t>e- og a-verb: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Det heter:  </a:t>
            </a:r>
            <a:r>
              <a:rPr i="1"/>
              <a:t>å lyse – lyser – lyste – (har) lyst      </a:t>
            </a:r>
            <a:r>
              <a:t>	   e-verb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Men</a:t>
            </a:r>
            <a:r>
              <a:rPr i="1"/>
              <a:t>:          å kaste – kastær – kastæ – (har) kastæ    </a:t>
            </a:r>
            <a:r>
              <a:t> «æ-verb»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2400"/>
              <a:t>(Nynorsk:       å kaste  –    kastar   –   kasta  –  (har) kasta)         a-verb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780C61D-E769-D1CA-8E11-81617A576F3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Reduksjon av endevokalen</a:t>
            </a:r>
            <a:br>
              <a:rPr altLang="nb-NO">
                <a:latin typeface="Calibri Light" panose="020F0302020204030204" pitchFamily="34" charset="0"/>
              </a:rPr>
            </a:br>
            <a:r>
              <a:rPr altLang="nb-NO">
                <a:latin typeface="Calibri Light" panose="020F0302020204030204" pitchFamily="34" charset="0"/>
              </a:rPr>
              <a:t>- Verb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FF14271-655A-A28C-50CD-1C061B9FD924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" panose="020F0502020204030204" pitchFamily="34" charset="0"/>
              </a:rPr>
              <a:t>Presens, svake verb. Sandsvær:  </a:t>
            </a:r>
            <a:r>
              <a:rPr altLang="nb-NO" i="1">
                <a:latin typeface="Calibri" panose="020F0502020204030204" pitchFamily="34" charset="0"/>
              </a:rPr>
              <a:t>kastær</a:t>
            </a:r>
          </a:p>
          <a:p>
            <a:pPr eaLnBrk="1" hangingPunct="1"/>
            <a:endParaRPr altLang="nb-NO">
              <a:latin typeface="Calibri" panose="020F0502020204030204" pitchFamily="34" charset="0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3F50F97-6BA1-1049-3B18-06B271EB44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2378075"/>
            <a:ext cx="6273800" cy="379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06FE4B-57E7-DBE8-8E87-E3E2B028127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838200" y="128588"/>
            <a:ext cx="10515600" cy="882650"/>
          </a:xfrm>
        </p:spPr>
        <p:txBody>
          <a:bodyPr/>
          <a:lstStyle/>
          <a:p>
            <a:pPr eaLnBrk="1" hangingPunct="1"/>
            <a:r>
              <a:rPr altLang="nb-NO" sz="3200">
                <a:latin typeface="Calibri Light" panose="020F0302020204030204" pitchFamily="34" charset="0"/>
              </a:rPr>
              <a:t>Verb</a:t>
            </a:r>
            <a:br>
              <a:rPr altLang="nb-NO" sz="3200">
                <a:latin typeface="Calibri Light" panose="020F0302020204030204" pitchFamily="34" charset="0"/>
              </a:rPr>
            </a:br>
            <a:r>
              <a:rPr altLang="nb-NO" sz="2100" b="1" i="1">
                <a:latin typeface="Calibri Light" panose="020F0302020204030204" pitchFamily="34" charset="0"/>
              </a:rPr>
              <a:t>Sterke verb</a:t>
            </a:r>
            <a:endParaRPr altLang="nb-NO" sz="3200" b="1" i="1">
              <a:latin typeface="Calibri Light" panose="020F0302020204030204" pitchFamily="34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A6E2F9-C722-050F-A445-A103E29AEF0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49238" y="1009650"/>
            <a:ext cx="11439525" cy="542766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rPr sz="2400"/>
              <a:t>Her også følger lokalmålet mye en slags blanding mellom bøyingsmåter fra andre dialektområder. Preteritumsformene ligger ofte tett opp til nynorsk.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2000" i="1" u="sng"/>
              <a:t>Eksempel: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 i="1" u="sng"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 i="1" u="sng"/>
          </a:p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A46C8C11-5872-B32D-B9E9-8FAA1007CA18}"/>
              </a:ext>
            </a:extLst>
          </p:cNvPr>
          <p:cNvGraphicFramePr>
            <a:graphicFrameLocks noGrp="1"/>
          </p:cNvGraphicFramePr>
          <p:nvPr/>
        </p:nvGraphicFramePr>
        <p:xfrm>
          <a:off x="249238" y="2141538"/>
          <a:ext cx="11439525" cy="257492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859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9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9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9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9022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Infinitiv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Presens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Preteritum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Perf.partisipp</a:t>
                      </a:r>
                    </a:p>
                  </a:txBody>
                  <a:tcPr marL="91437" marR="91437" marT="45748" marB="457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984"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å skyte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skyter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skaut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skyti</a:t>
                      </a:r>
                    </a:p>
                  </a:txBody>
                  <a:tcPr marL="91437" marR="91437" marT="45748" marB="457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984"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å grine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griner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grein 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grini</a:t>
                      </a:r>
                    </a:p>
                  </a:txBody>
                  <a:tcPr marL="91437" marR="91437" marT="45748" marB="4574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984"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å grave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graver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grov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gravi (gravd?)</a:t>
                      </a:r>
                    </a:p>
                  </a:txBody>
                  <a:tcPr marL="91437" marR="91437" marT="45748" marB="4574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984"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å dettæ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detter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datt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detti</a:t>
                      </a:r>
                    </a:p>
                  </a:txBody>
                  <a:tcPr marL="91437" marR="91437" marT="45748" marB="4574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984"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å vekse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vekser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vaks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vaksi/vaksen</a:t>
                      </a:r>
                    </a:p>
                  </a:txBody>
                  <a:tcPr marL="91437" marR="91437" marT="45748" marB="4574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984"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å itæ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iter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åt</a:t>
                      </a:r>
                    </a:p>
                  </a:txBody>
                  <a:tcPr marL="91437" marR="91437" marT="45748" marB="45748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spc="200" baseline="0"/>
                        <a:t>iti/eti</a:t>
                      </a:r>
                    </a:p>
                  </a:txBody>
                  <a:tcPr marL="91437" marR="91437" marT="45748" marB="45748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02F1D2D7-0AF8-A1CA-9157-32FA9622FA14}"/>
              </a:ext>
            </a:extLst>
          </p:cNvPr>
          <p:cNvGraphicFramePr>
            <a:graphicFrameLocks noGrp="1"/>
          </p:cNvGraphicFramePr>
          <p:nvPr/>
        </p:nvGraphicFramePr>
        <p:xfrm>
          <a:off x="249238" y="4670425"/>
          <a:ext cx="11439525" cy="179863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8598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9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9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9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98638">
                <a:tc>
                  <a:txBody>
                    <a:bodyPr/>
                    <a:lstStyle/>
                    <a:p>
                      <a:pPr lvl="0"/>
                      <a:r>
                        <a:rPr lang="nb-NO" sz="1600" b="0">
                          <a:solidFill>
                            <a:srgbClr val="000000"/>
                          </a:solidFill>
                        </a:rPr>
                        <a:t>Kløyvd infinitiv her.</a:t>
                      </a:r>
                    </a:p>
                    <a:p>
                      <a:pPr lvl="0"/>
                      <a:r>
                        <a:rPr lang="nb-NO" sz="1600" b="0">
                          <a:solidFill>
                            <a:srgbClr val="000000"/>
                          </a:solidFill>
                        </a:rPr>
                        <a:t>(e/æ)</a:t>
                      </a:r>
                    </a:p>
                  </a:txBody>
                  <a:tcPr marL="91437" marR="91437" marT="45728" marB="45728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600" b="0">
                          <a:solidFill>
                            <a:srgbClr val="000000"/>
                          </a:solidFill>
                        </a:rPr>
                        <a:t>-er i infinitiv.</a:t>
                      </a:r>
                    </a:p>
                    <a:p>
                      <a:pPr lvl="0"/>
                      <a:r>
                        <a:rPr lang="nb-NO" sz="1600" b="0">
                          <a:solidFill>
                            <a:srgbClr val="000000"/>
                          </a:solidFill>
                        </a:rPr>
                        <a:t>Mangler ending i nynorsk.</a:t>
                      </a:r>
                    </a:p>
                    <a:p>
                      <a:pPr lvl="0"/>
                      <a:r>
                        <a:rPr lang="nb-NO" sz="1600" b="0">
                          <a:solidFill>
                            <a:srgbClr val="000000"/>
                          </a:solidFill>
                        </a:rPr>
                        <a:t>(NN: </a:t>
                      </a:r>
                      <a:r>
                        <a:rPr lang="nb-NO" sz="1600" b="0" i="1">
                          <a:solidFill>
                            <a:srgbClr val="000000"/>
                          </a:solidFill>
                        </a:rPr>
                        <a:t>skyt, grin, dett, ét</a:t>
                      </a:r>
                      <a:r>
                        <a:rPr lang="nb-NO" sz="1600" b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pPr lvl="0"/>
                      <a:endParaRPr lang="nb-NO" sz="1600" b="0">
                        <a:solidFill>
                          <a:srgbClr val="000000"/>
                        </a:solidFill>
                      </a:endParaRPr>
                    </a:p>
                  </a:txBody>
                  <a:tcPr marL="91437" marR="91437" marT="45728" marB="45728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600" b="0">
                          <a:solidFill>
                            <a:srgbClr val="000000"/>
                          </a:solidFill>
                        </a:rPr>
                        <a:t>Følger nynorsk for en stor del her.</a:t>
                      </a:r>
                    </a:p>
                  </a:txBody>
                  <a:tcPr marL="91437" marR="91437" marT="45728" marB="45728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600" b="0">
                          <a:solidFill>
                            <a:srgbClr val="000000"/>
                          </a:solidFill>
                        </a:rPr>
                        <a:t>Konsekvent  -i som endevokal i partisippen. Samme som i nynorsk.  Men nynorsk har ofte vokalskifte (å skyte – har skote)</a:t>
                      </a:r>
                    </a:p>
                    <a:p>
                      <a:pPr lvl="0"/>
                      <a:r>
                        <a:rPr lang="nb-NO" sz="1600" b="0">
                          <a:solidFill>
                            <a:srgbClr val="000000"/>
                          </a:solidFill>
                        </a:rPr>
                        <a:t>I tillegg er det noe samsvarsbøying: </a:t>
                      </a:r>
                      <a:r>
                        <a:rPr lang="nb-NO" sz="1600" b="0" i="1">
                          <a:solidFill>
                            <a:srgbClr val="000000"/>
                          </a:solidFill>
                        </a:rPr>
                        <a:t>sæuen blæi skambitin</a:t>
                      </a:r>
                    </a:p>
                  </a:txBody>
                  <a:tcPr marL="91437" marR="91437" marT="45728" marB="45728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tel 1">
            <a:extLst>
              <a:ext uri="{FF2B5EF4-FFF2-40B4-BE49-F238E27FC236}">
                <a16:creationId xmlns:a16="http://schemas.microsoft.com/office/drawing/2014/main" id="{9859D904-BAD0-0B2F-93BD-A473DC63C991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838200" y="304800"/>
            <a:ext cx="5024438" cy="658813"/>
          </a:xfrm>
        </p:spPr>
        <p:txBody>
          <a:bodyPr/>
          <a:lstStyle/>
          <a:p>
            <a:pPr eaLnBrk="1" hangingPunct="1"/>
            <a:r>
              <a:rPr altLang="nb-NO" sz="2600">
                <a:latin typeface="Calibri Light" panose="020F0302020204030204" pitchFamily="34" charset="0"/>
              </a:rPr>
              <a:t>Verb</a:t>
            </a:r>
            <a:br>
              <a:rPr altLang="nb-NO" sz="2600">
                <a:latin typeface="Calibri Light" panose="020F0302020204030204" pitchFamily="34" charset="0"/>
              </a:rPr>
            </a:br>
            <a:r>
              <a:rPr altLang="nb-NO" sz="1700" b="1" i="1">
                <a:latin typeface="Calibri Light" panose="020F0302020204030204" pitchFamily="34" charset="0"/>
              </a:rPr>
              <a:t>Noen spesialtilfelle fra Sandsvær</a:t>
            </a:r>
            <a:endParaRPr altLang="nb-NO" sz="2600" b="1" i="1">
              <a:latin typeface="Calibri Light" panose="020F0302020204030204" pitchFamily="34" charset="0"/>
            </a:endParaRPr>
          </a:p>
        </p:txBody>
      </p:sp>
      <p:graphicFrame>
        <p:nvGraphicFramePr>
          <p:cNvPr id="3" name="Tabell 3">
            <a:extLst>
              <a:ext uri="{FF2B5EF4-FFF2-40B4-BE49-F238E27FC236}">
                <a16:creationId xmlns:a16="http://schemas.microsoft.com/office/drawing/2014/main" id="{138CA36E-DC46-1320-23F3-7596630A6DA2}"/>
              </a:ext>
            </a:extLst>
          </p:cNvPr>
          <p:cNvGraphicFramePr>
            <a:graphicFrameLocks noGrp="1"/>
          </p:cNvGraphicFramePr>
          <p:nvPr/>
        </p:nvGraphicFramePr>
        <p:xfrm>
          <a:off x="579438" y="1341438"/>
          <a:ext cx="11033125" cy="46990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63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3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0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62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195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Infinitiv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Presens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Preteritum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Perf. partisipp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Kommentar</a:t>
                      </a:r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79"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å værra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ér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var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(har) vort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0"/>
                        <a:t>Muligens videreføring av en mellomnorsk skrivemåte</a:t>
                      </a:r>
                      <a:r>
                        <a:rPr lang="nb-NO" sz="1800" i="1"/>
                        <a:t>: wurit. </a:t>
                      </a:r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3038">
                <a:tc>
                  <a:txBody>
                    <a:bodyPr/>
                    <a:lstStyle/>
                    <a:p>
                      <a:pPr lvl="0"/>
                      <a:r>
                        <a:rPr lang="nb-NO" sz="1800" b="1">
                          <a:solidFill>
                            <a:srgbClr val="00B050"/>
                          </a:solidFill>
                        </a:rPr>
                        <a:t>(å  gjeta)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1">
                          <a:solidFill>
                            <a:srgbClr val="00B050"/>
                          </a:solidFill>
                        </a:rPr>
                        <a:t>(gjet)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gatt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itti   (jitti)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0"/>
                        <a:t>Betyr å </a:t>
                      </a:r>
                      <a:r>
                        <a:rPr lang="nb-NO" sz="1800" i="1" u="sng"/>
                        <a:t>nevne, si.</a:t>
                      </a:r>
                    </a:p>
                    <a:p>
                      <a:pPr lvl="0"/>
                      <a:r>
                        <a:rPr lang="nb-NO" sz="1800" i="0" u="none"/>
                        <a:t>«Har du hørt noe </a:t>
                      </a:r>
                      <a:r>
                        <a:rPr lang="nb-NO" sz="1800" i="1" u="none"/>
                        <a:t>itti</a:t>
                      </a:r>
                      <a:r>
                        <a:rPr lang="nb-NO" sz="1800" i="0" u="none"/>
                        <a:t> den uløkka uti Vittingen?»</a:t>
                      </a:r>
                    </a:p>
                    <a:p>
                      <a:pPr lvl="0"/>
                      <a:r>
                        <a:rPr lang="nb-NO" sz="1800" i="0"/>
                        <a:t>Fins bare som partisipp i Sandsvær i dag, og da nesten alltid sammen med </a:t>
                      </a:r>
                      <a:r>
                        <a:rPr lang="nb-NO" sz="1800" i="1" u="sng"/>
                        <a:t>hørt</a:t>
                      </a:r>
                      <a:r>
                        <a:rPr lang="nb-NO" sz="1800" i="0"/>
                        <a:t>.</a:t>
                      </a:r>
                    </a:p>
                    <a:p>
                      <a:pPr lvl="0"/>
                      <a:r>
                        <a:rPr lang="nb-NO" sz="1800" i="0"/>
                        <a:t>Formene i grønt er nynorsk bøyingsmåte.</a:t>
                      </a:r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å sku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ske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skulle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(har) skult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endParaRPr lang="nb-NO" sz="1800" i="0"/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å slå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slår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slo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(har) sli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endParaRPr lang="nb-NO" sz="1800" i="0"/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å dra 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drar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dro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(har) dri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endParaRPr lang="nb-NO" sz="1800" i="0"/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å ta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tar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tok/tokk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(har) ti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endParaRPr lang="nb-NO" sz="1800" i="0"/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å stå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står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sto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(har) sti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endParaRPr lang="nb-NO" sz="1800" i="0"/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å snøgæ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snøgær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0">
                          <a:solidFill>
                            <a:srgbClr val="000000"/>
                          </a:solidFill>
                        </a:rPr>
                        <a:t>snøgæ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(har) snøgæ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endParaRPr lang="nb-NO" sz="1800" i="0"/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kstSylinder 4">
            <a:extLst>
              <a:ext uri="{FF2B5EF4-FFF2-40B4-BE49-F238E27FC236}">
                <a16:creationId xmlns:a16="http://schemas.microsoft.com/office/drawing/2014/main" id="{800935F4-CC92-0FEE-A449-729583BBC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6461125"/>
            <a:ext cx="52117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800" b="1"/>
              <a:t>Presens partisipp</a:t>
            </a:r>
            <a:r>
              <a:rPr lang="nb-NO" altLang="nb-NO" sz="1800"/>
              <a:t>:  syklænne, kjørænne, sittænne, osv</a:t>
            </a:r>
          </a:p>
        </p:txBody>
      </p:sp>
      <p:pic>
        <p:nvPicPr>
          <p:cNvPr id="5" name="Bilde 5">
            <a:extLst>
              <a:ext uri="{FF2B5EF4-FFF2-40B4-BE49-F238E27FC236}">
                <a16:creationId xmlns:a16="http://schemas.microsoft.com/office/drawing/2014/main" id="{9002BDBA-1A3C-B192-E29D-87F3E45DF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638" y="371475"/>
            <a:ext cx="5367337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61E6BB-19E3-1054-31AD-DFCBE931232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Adjektiv</a:t>
            </a:r>
            <a:br>
              <a:rPr altLang="nb-NO">
                <a:latin typeface="Calibri Light" panose="020F0302020204030204" pitchFamily="34" charset="0"/>
              </a:rPr>
            </a:br>
            <a:r>
              <a:rPr altLang="nb-NO" sz="2800" b="1" i="1">
                <a:latin typeface="Calibri Light" panose="020F0302020204030204" pitchFamily="34" charset="0"/>
              </a:rPr>
              <a:t>Gradbøying</a:t>
            </a:r>
            <a:endParaRPr altLang="nb-NO" b="1" i="1">
              <a:latin typeface="Calibri Light" panose="020F0302020204030204" pitchFamily="34" charset="0"/>
            </a:endParaRPr>
          </a:p>
        </p:txBody>
      </p:sp>
      <p:graphicFrame>
        <p:nvGraphicFramePr>
          <p:cNvPr id="3" name="Plassholder for innhold 3">
            <a:extLst>
              <a:ext uri="{FF2B5EF4-FFF2-40B4-BE49-F238E27FC236}">
                <a16:creationId xmlns:a16="http://schemas.microsoft.com/office/drawing/2014/main" id="{E9518133-5F88-F14C-4703-BFB5AA8EF3A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8"/>
          <a:ext cx="10880725" cy="18542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8156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8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686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Positiv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Komparativ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i="1"/>
                        <a:t>Superlativ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Kommentar</a:t>
                      </a:r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stygg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styggære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styggæst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4">
                  <a:txBody>
                    <a:bodyPr/>
                    <a:lstStyle/>
                    <a:p>
                      <a:pPr lvl="0"/>
                      <a:r>
                        <a:rPr lang="nb-NO" sz="1800"/>
                        <a:t>-</a:t>
                      </a:r>
                      <a:r>
                        <a:rPr lang="nb-NO" sz="1800" u="sng"/>
                        <a:t>ære</a:t>
                      </a:r>
                      <a:r>
                        <a:rPr lang="nb-NO" sz="1800"/>
                        <a:t>/-</a:t>
                      </a:r>
                      <a:r>
                        <a:rPr lang="nb-NO" sz="1800" u="sng"/>
                        <a:t>æst</a:t>
                      </a:r>
                      <a:r>
                        <a:rPr lang="nb-NO" sz="1800"/>
                        <a:t> er gjennomgående for komparativ- og superlativendelsene.  I Øvre Sandsvær, dvs nærmere Kongsberg, får en oftere  -</a:t>
                      </a:r>
                      <a:r>
                        <a:rPr lang="nb-NO" sz="1800" u="sng"/>
                        <a:t>ast</a:t>
                      </a:r>
                      <a:r>
                        <a:rPr lang="nb-NO" sz="1800"/>
                        <a:t> i superlativ (</a:t>
                      </a:r>
                      <a:r>
                        <a:rPr lang="nb-NO" sz="1800" i="1"/>
                        <a:t>frekkaste</a:t>
                      </a:r>
                      <a:r>
                        <a:rPr lang="nb-NO" sz="1800"/>
                        <a:t>)</a:t>
                      </a:r>
                    </a:p>
                  </a:txBody>
                  <a:tcPr marL="91446" marR="91446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fin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finære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finæst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sein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seinære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seinæst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frekk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frekkære</a:t>
                      </a:r>
                    </a:p>
                  </a:txBody>
                  <a:tcPr marL="91446" marR="91446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frekkæst</a:t>
                      </a:r>
                    </a:p>
                  </a:txBody>
                  <a:tcPr marL="91446" marR="91446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kstSylinder 4">
            <a:extLst>
              <a:ext uri="{FF2B5EF4-FFF2-40B4-BE49-F238E27FC236}">
                <a16:creationId xmlns:a16="http://schemas.microsoft.com/office/drawing/2014/main" id="{D81B42ED-1631-38BB-F08B-0E2CE1F41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4100" y="3744913"/>
            <a:ext cx="6772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/>
              <a:t>Gradbøying av </a:t>
            </a:r>
            <a:r>
              <a:rPr lang="nb-NO" altLang="nb-NO" b="1"/>
              <a:t>adverb</a:t>
            </a:r>
            <a:r>
              <a:rPr lang="nb-NO" altLang="nb-NO"/>
              <a:t> følger samme mønster.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52658FD0-2C5D-86BD-D420-29CA5936F7C6}"/>
              </a:ext>
            </a:extLst>
          </p:cNvPr>
          <p:cNvGraphicFramePr>
            <a:graphicFrameLocks noGrp="1"/>
          </p:cNvGraphicFramePr>
          <p:nvPr/>
        </p:nvGraphicFramePr>
        <p:xfrm>
          <a:off x="847725" y="5167313"/>
          <a:ext cx="8128000" cy="111283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Hankjøn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Hunkjønn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Intetkjøn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Flertall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stor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stor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stort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store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værm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værm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b="1">
                          <a:solidFill>
                            <a:srgbClr val="00B050"/>
                          </a:solidFill>
                        </a:rPr>
                        <a:t>vart  (NB!)</a:t>
                      </a:r>
                    </a:p>
                  </a:txBody>
                  <a:tcPr marT="45733" marB="45733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værme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kstSylinder 6">
            <a:extLst>
              <a:ext uri="{FF2B5EF4-FFF2-40B4-BE49-F238E27FC236}">
                <a16:creationId xmlns:a16="http://schemas.microsoft.com/office/drawing/2014/main" id="{7C72B0D3-20AD-552A-3216-A3FAD0F14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602163"/>
            <a:ext cx="2162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i="1"/>
              <a:t>Samsvarsbøyin</a:t>
            </a:r>
            <a:r>
              <a:rPr lang="nb-NO" altLang="nb-NO" sz="1800"/>
              <a:t>g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tel 1">
            <a:extLst>
              <a:ext uri="{FF2B5EF4-FFF2-40B4-BE49-F238E27FC236}">
                <a16:creationId xmlns:a16="http://schemas.microsoft.com/office/drawing/2014/main" id="{291CEF79-9D30-EEE8-DA6B-825C40CFC125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altLang="nb-NO">
                <a:latin typeface="Calibri Light" panose="020F0302020204030204" pitchFamily="34" charset="0"/>
              </a:rPr>
              <a:t>Adjektiv på – in</a:t>
            </a:r>
          </a:p>
        </p:txBody>
      </p:sp>
      <p:sp>
        <p:nvSpPr>
          <p:cNvPr id="30723" name="Plassholder for innhold 2">
            <a:extLst>
              <a:ext uri="{FF2B5EF4-FFF2-40B4-BE49-F238E27FC236}">
                <a16:creationId xmlns:a16="http://schemas.microsoft.com/office/drawing/2014/main" id="{70F82128-EE20-FBAD-7082-800DA167910A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altLang="nb-NO">
              <a:latin typeface="Calibri" panose="020F0502020204030204" pitchFamily="34" charset="0"/>
            </a:endParaRPr>
          </a:p>
        </p:txBody>
      </p:sp>
      <p:sp>
        <p:nvSpPr>
          <p:cNvPr id="30724" name="Rektangel 4">
            <a:extLst>
              <a:ext uri="{FF2B5EF4-FFF2-40B4-BE49-F238E27FC236}">
                <a16:creationId xmlns:a16="http://schemas.microsoft.com/office/drawing/2014/main" id="{27401B61-D80D-CADC-401D-3407D91CC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2213" y="1997075"/>
            <a:ext cx="998855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0"/>
              </a:spcBef>
              <a:buSzTx/>
              <a:buFont typeface="Arial" panose="020B0604020202020204" pitchFamily="34" charset="0"/>
              <a:buChar char="-"/>
            </a:pPr>
            <a:endParaRPr lang="nb-NO" altLang="nb-NO" sz="1800" i="1">
              <a:solidFill>
                <a:schemeClr val="tx1"/>
              </a:solidFill>
            </a:endParaRPr>
          </a:p>
          <a:p>
            <a:pPr eaLnBrk="1" hangingPunct="1">
              <a:lnSpc>
                <a:spcPct val="70000"/>
              </a:lnSpc>
              <a:spcBef>
                <a:spcPct val="0"/>
              </a:spcBef>
              <a:buSzTx/>
            </a:pPr>
            <a:r>
              <a:rPr lang="nb-NO" altLang="nb-NO" sz="3200">
                <a:solidFill>
                  <a:schemeClr val="tx1"/>
                </a:solidFill>
              </a:rPr>
              <a:t>  råmin, rultin, såmin, surrin, osv</a:t>
            </a:r>
          </a:p>
        </p:txBody>
      </p:sp>
    </p:spTree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5BD3186-33A1-003C-DE4A-83541B4513A8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617538"/>
          </a:xfrm>
        </p:spPr>
        <p:txBody>
          <a:bodyPr/>
          <a:lstStyle/>
          <a:p>
            <a:pPr eaLnBrk="1" hangingPunct="1"/>
            <a:r>
              <a:rPr altLang="nb-NO" sz="3600">
                <a:latin typeface="Calibri Light" panose="020F0302020204030204" pitchFamily="34" charset="0"/>
              </a:rPr>
              <a:t>Pronomen</a:t>
            </a:r>
          </a:p>
        </p:txBody>
      </p:sp>
      <p:sp>
        <p:nvSpPr>
          <p:cNvPr id="3" name="TekstSylinder 3">
            <a:extLst>
              <a:ext uri="{FF2B5EF4-FFF2-40B4-BE49-F238E27FC236}">
                <a16:creationId xmlns:a16="http://schemas.microsoft.com/office/drawing/2014/main" id="{C0085518-9F47-9F86-DB87-C2838F471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844550"/>
            <a:ext cx="32988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i="1"/>
              <a:t>Personlige pronomen</a:t>
            </a: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F94ADDE2-A98A-3A54-0F03-A9EEF54CABB6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719263"/>
          <a:ext cx="10810875" cy="341630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5373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0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08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0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608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6367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Entall/flertall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Person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Subjektform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Objektform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Eieform</a:t>
                      </a:r>
                    </a:p>
                  </a:txBody>
                  <a:tcPr marL="91444" marR="91444" marT="45730" marB="4573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8">
                <a:tc rowSpan="3">
                  <a:txBody>
                    <a:bodyPr/>
                    <a:lstStyle/>
                    <a:p>
                      <a:pPr lvl="0"/>
                      <a:r>
                        <a:rPr lang="nb-NO" sz="1800"/>
                        <a:t>Entall</a:t>
                      </a:r>
                    </a:p>
                  </a:txBody>
                  <a:tcPr marL="91444" marR="91444" marT="45730" marB="45730"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1. person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dirty="0" err="1"/>
                        <a:t>Jæ</a:t>
                      </a:r>
                      <a:r>
                        <a:rPr lang="nb-NO" sz="1800" dirty="0"/>
                        <a:t>/</a:t>
                      </a:r>
                      <a:r>
                        <a:rPr lang="nb-NO" sz="1800"/>
                        <a:t>jæi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mæi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endParaRPr lang="nb-NO" sz="1800"/>
                    </a:p>
                  </a:txBody>
                  <a:tcPr marL="91444" marR="91444" marT="45730" marB="4573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8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2. person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du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dæi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endParaRPr lang="nb-NO" sz="1800"/>
                    </a:p>
                  </a:txBody>
                  <a:tcPr marL="91444" marR="91444" marT="45730" marB="4573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16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3. person</a:t>
                      </a:r>
                    </a:p>
                  </a:txBody>
                  <a:tcPr marL="91444" marR="91444" marT="45730" marB="45730"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hann, hu (ho), de</a:t>
                      </a:r>
                    </a:p>
                  </a:txBody>
                  <a:tcPr marL="91444" marR="91444" marT="45730" marB="45730"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 ‘n</a:t>
                      </a:r>
                      <a:r>
                        <a:rPr lang="nb-NO" sz="1400"/>
                        <a:t>*</a:t>
                      </a:r>
                      <a:r>
                        <a:rPr lang="nb-NO" sz="1800"/>
                        <a:t>, hannom, henner/</a:t>
                      </a:r>
                    </a:p>
                    <a:p>
                      <a:pPr lvl="0"/>
                      <a:r>
                        <a:rPr lang="nb-NO" sz="1800"/>
                        <a:t>’a </a:t>
                      </a:r>
                      <a:r>
                        <a:rPr lang="nb-NO" sz="1400"/>
                        <a:t>**</a:t>
                      </a:r>
                      <a:r>
                        <a:rPr lang="nb-NO" sz="1800"/>
                        <a:t>,</a:t>
                      </a:r>
                    </a:p>
                  </a:txBody>
                  <a:tcPr marL="91444" marR="91444" marT="45730" marB="45730"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hans, hannoms, henners</a:t>
                      </a:r>
                    </a:p>
                  </a:txBody>
                  <a:tcPr marL="91444" marR="91444" marT="45730" marB="45730"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8">
                <a:tc rowSpan="3">
                  <a:txBody>
                    <a:bodyPr/>
                    <a:lstStyle/>
                    <a:p>
                      <a:pPr lvl="0"/>
                      <a:r>
                        <a:rPr lang="nb-NO" sz="1800"/>
                        <a:t>Flertall</a:t>
                      </a:r>
                    </a:p>
                  </a:txBody>
                  <a:tcPr marL="91444" marR="91444" marT="45730" marB="45730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1. person</a:t>
                      </a:r>
                    </a:p>
                  </a:txBody>
                  <a:tcPr marL="91444" marR="91444" marT="45730" marB="45730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vi</a:t>
                      </a:r>
                    </a:p>
                  </a:txBody>
                  <a:tcPr marL="91444" marR="91444" marT="45730" marB="45730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vårs (øss?), våre</a:t>
                      </a:r>
                      <a:r>
                        <a:rPr lang="nb-NO" sz="1400"/>
                        <a:t>*** </a:t>
                      </a:r>
                      <a:endParaRPr lang="nb-NO" sz="1800"/>
                    </a:p>
                  </a:txBody>
                  <a:tcPr marL="91444" marR="91444" marT="45730" marB="45730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endParaRPr lang="nb-NO" sz="1800"/>
                    </a:p>
                  </a:txBody>
                  <a:tcPr marL="91444" marR="91444" marT="45730" marB="45730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38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2. person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di/dere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dere («rers»</a:t>
                      </a:r>
                      <a:r>
                        <a:rPr lang="nb-NO" sz="1400"/>
                        <a:t>****</a:t>
                      </a:r>
                      <a:r>
                        <a:rPr lang="nb-NO" sz="1800"/>
                        <a:t>)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deres</a:t>
                      </a:r>
                    </a:p>
                  </a:txBody>
                  <a:tcPr marL="91444" marR="91444" marT="45730" marB="4573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636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3. person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dæm/dem, (døm)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dæm/dem (døm?)</a:t>
                      </a:r>
                    </a:p>
                  </a:txBody>
                  <a:tcPr marL="91444" marR="91444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dirty="0" err="1"/>
                        <a:t>dems</a:t>
                      </a:r>
                      <a:r>
                        <a:rPr lang="nb-NO" sz="1800" dirty="0"/>
                        <a:t> (døms)/</a:t>
                      </a:r>
                      <a:r>
                        <a:rPr lang="nb-NO" sz="1800" dirty="0" err="1"/>
                        <a:t>demses</a:t>
                      </a:r>
                      <a:endParaRPr lang="nb-NO" sz="1800" dirty="0"/>
                    </a:p>
                  </a:txBody>
                  <a:tcPr marL="91444" marR="91444" marT="45730" marB="4573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kstSylinder 5">
            <a:extLst>
              <a:ext uri="{FF2B5EF4-FFF2-40B4-BE49-F238E27FC236}">
                <a16:creationId xmlns:a16="http://schemas.microsoft.com/office/drawing/2014/main" id="{F72D143C-AFB4-6A50-01FD-9583A4FAA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7525" y="5487988"/>
            <a:ext cx="99996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400"/>
              <a:t>*</a:t>
            </a:r>
            <a:r>
              <a:rPr lang="nb-NO" altLang="nb-NO" sz="1800"/>
              <a:t> «Han låfte å jælpe’n litt»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400"/>
              <a:t>**</a:t>
            </a:r>
            <a:r>
              <a:rPr lang="nb-NO" altLang="nb-NO" sz="1800"/>
              <a:t> «Jæ traff’a borti veien hær»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400"/>
              <a:t>***</a:t>
            </a:r>
            <a:r>
              <a:rPr lang="nb-NO" altLang="nb-NO" sz="1800"/>
              <a:t>  «Det var bra for våre det».  (</a:t>
            </a:r>
            <a:r>
              <a:rPr lang="nb-NO" altLang="nb-NO" sz="1800">
                <a:hlinkClick r:id="rId2" action="ppaction://hlinkfile"/>
              </a:rPr>
              <a:t>Klipp fra intervju med Ingeborg Tandberg (f.1919) om arbeidet på setra</a:t>
            </a:r>
            <a:r>
              <a:rPr lang="nb-NO" altLang="nb-NO" sz="1800"/>
              <a:t>)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400"/>
              <a:t>**** </a:t>
            </a:r>
            <a:r>
              <a:rPr lang="nb-NO" altLang="nb-NO" sz="1800"/>
              <a:t>«Nå må di se te å kåmma rers him»)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F70BD1F-DFDC-6477-338C-D50FA9FC887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1146175" y="703263"/>
            <a:ext cx="6000750" cy="479425"/>
          </a:xfrm>
        </p:spPr>
        <p:txBody>
          <a:bodyPr/>
          <a:lstStyle/>
          <a:p>
            <a:pPr eaLnBrk="1" hangingPunct="1"/>
            <a:r>
              <a:rPr altLang="nb-NO" sz="2400" b="1" i="1">
                <a:latin typeface="Calibri Light" panose="020F0302020204030204" pitchFamily="34" charset="0"/>
              </a:rPr>
              <a:t>Determinativer (posessiver/eiendomspronomen)</a:t>
            </a:r>
          </a:p>
        </p:txBody>
      </p:sp>
      <p:graphicFrame>
        <p:nvGraphicFramePr>
          <p:cNvPr id="3" name="Tabell 3">
            <a:extLst>
              <a:ext uri="{FF2B5EF4-FFF2-40B4-BE49-F238E27FC236}">
                <a16:creationId xmlns:a16="http://schemas.microsoft.com/office/drawing/2014/main" id="{1F103F06-6DB6-6C36-2633-EADE07BEA0F1}"/>
              </a:ext>
            </a:extLst>
          </p:cNvPr>
          <p:cNvGraphicFramePr>
            <a:graphicFrameLocks noGrp="1"/>
          </p:cNvGraphicFramePr>
          <p:nvPr/>
        </p:nvGraphicFramePr>
        <p:xfrm>
          <a:off x="246063" y="1609725"/>
          <a:ext cx="11720512" cy="256063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473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4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28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28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928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2928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8779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Entall/flertall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Person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Hankjønn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Hunkjøn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Intetkjøn</a:t>
                      </a:r>
                    </a:p>
                  </a:txBody>
                  <a:tcPr marL="91445" marR="91445" marT="45730" marB="45730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Flertall</a:t>
                      </a:r>
                    </a:p>
                  </a:txBody>
                  <a:tcPr marL="91445" marR="91445" marT="45730" marB="45730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37">
                <a:tc rowSpan="3">
                  <a:txBody>
                    <a:bodyPr/>
                    <a:lstStyle/>
                    <a:p>
                      <a:pPr lvl="0"/>
                      <a:r>
                        <a:rPr lang="nb-NO" sz="1800"/>
                        <a:t>Entall</a:t>
                      </a:r>
                    </a:p>
                  </a:txBody>
                  <a:tcPr marL="91445" marR="91445" marT="45730" marB="45730"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1. person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min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mi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mitt</a:t>
                      </a:r>
                    </a:p>
                  </a:txBody>
                  <a:tcPr marL="91445" marR="91445" marT="45730" marB="45730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mine</a:t>
                      </a:r>
                    </a:p>
                  </a:txBody>
                  <a:tcPr marL="91445" marR="91445" marT="45730" marB="45730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3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2. person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din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di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ditt</a:t>
                      </a:r>
                    </a:p>
                  </a:txBody>
                  <a:tcPr marL="91445" marR="91445" marT="45730" marB="45730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dine</a:t>
                      </a:r>
                    </a:p>
                  </a:txBody>
                  <a:tcPr marL="91445" marR="91445" marT="45730" marB="45730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37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3. person</a:t>
                      </a:r>
                    </a:p>
                  </a:txBody>
                  <a:tcPr marL="91445" marR="91445" marT="45730" marB="45730"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sin</a:t>
                      </a:r>
                    </a:p>
                  </a:txBody>
                  <a:tcPr marL="91445" marR="91445" marT="45730" marB="45730"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si</a:t>
                      </a:r>
                    </a:p>
                  </a:txBody>
                  <a:tcPr marL="91445" marR="91445" marT="45730" marB="45730"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sitt</a:t>
                      </a:r>
                    </a:p>
                  </a:txBody>
                  <a:tcPr marL="91445" marR="91445" marT="45730" marB="45730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sine</a:t>
                      </a:r>
                    </a:p>
                  </a:txBody>
                  <a:tcPr marL="91445" marR="91445" marT="45730" marB="45730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37">
                <a:tc rowSpan="2">
                  <a:txBody>
                    <a:bodyPr/>
                    <a:lstStyle/>
                    <a:p>
                      <a:pPr lvl="0"/>
                      <a:r>
                        <a:rPr lang="nb-NO" sz="1800"/>
                        <a:t>Flertall</a:t>
                      </a:r>
                    </a:p>
                  </a:txBody>
                  <a:tcPr marL="91445" marR="91445" marT="45730" marB="45730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1. person</a:t>
                      </a:r>
                    </a:p>
                  </a:txBody>
                  <a:tcPr marL="91445" marR="91445" marT="45730" marB="45730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våres</a:t>
                      </a:r>
                    </a:p>
                  </a:txBody>
                  <a:tcPr marL="91445" marR="91445" marT="45730" marB="45730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våres</a:t>
                      </a:r>
                    </a:p>
                  </a:txBody>
                  <a:tcPr marL="91445" marR="91445" marT="45730" marB="45730"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våres (vårt?)</a:t>
                      </a:r>
                    </a:p>
                  </a:txBody>
                  <a:tcPr marL="91445" marR="91445" marT="45730" marB="45730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våres (våre?)</a:t>
                      </a:r>
                    </a:p>
                  </a:txBody>
                  <a:tcPr marL="91445" marR="91445" marT="45730" marB="45730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511">
                <a:tc v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3. person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u="sng"/>
                        <a:t>dems (døms)/demses</a:t>
                      </a:r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u="sng"/>
                        <a:t>dems (døms)/demses</a:t>
                      </a:r>
                    </a:p>
                    <a:p>
                      <a:pPr lvl="0"/>
                      <a:endParaRPr lang="nb-NO" sz="1800" u="sng"/>
                    </a:p>
                  </a:txBody>
                  <a:tcPr marL="91445" marR="91445" marT="45730" marB="45730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u="sng"/>
                        <a:t>dems (døms)/demses</a:t>
                      </a:r>
                    </a:p>
                    <a:p>
                      <a:pPr lvl="0"/>
                      <a:endParaRPr lang="nb-NO" sz="1800" u="sng"/>
                    </a:p>
                  </a:txBody>
                  <a:tcPr marL="91445" marR="91445" marT="45730" marB="45730">
                    <a:lnR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 u="sng"/>
                        <a:t>dems/demses</a:t>
                      </a:r>
                    </a:p>
                    <a:p>
                      <a:pPr lvl="0"/>
                      <a:endParaRPr lang="nb-NO" sz="1800" u="sng"/>
                    </a:p>
                  </a:txBody>
                  <a:tcPr marL="91445" marR="91445" marT="45730" marB="45730">
                    <a:lnL w="38103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313087-2885-7F10-F5CC-B9D8ECE02763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Pronomen</a:t>
            </a:r>
            <a:br>
              <a:rPr altLang="nb-NO">
                <a:latin typeface="Calibri Light" panose="020F0302020204030204" pitchFamily="34" charset="0"/>
              </a:rPr>
            </a:br>
            <a:r>
              <a:rPr altLang="nb-NO" sz="2800">
                <a:latin typeface="Calibri Light" panose="020F0302020204030204" pitchFamily="34" charset="0"/>
              </a:rPr>
              <a:t>Demonstrativer</a:t>
            </a:r>
            <a:endParaRPr altLang="nb-NO">
              <a:latin typeface="Calibri Light" panose="020F0302020204030204" pitchFamily="34" charset="0"/>
            </a:endParaRPr>
          </a:p>
        </p:txBody>
      </p:sp>
      <p:graphicFrame>
        <p:nvGraphicFramePr>
          <p:cNvPr id="3" name="Tabell 5">
            <a:extLst>
              <a:ext uri="{FF2B5EF4-FFF2-40B4-BE49-F238E27FC236}">
                <a16:creationId xmlns:a16="http://schemas.microsoft.com/office/drawing/2014/main" id="{F258B64F-6D62-F21B-15CE-0AD3300DFD9D}"/>
              </a:ext>
            </a:extLst>
          </p:cNvPr>
          <p:cNvGraphicFramePr>
            <a:graphicFrameLocks noGrp="1"/>
          </p:cNvGraphicFramePr>
          <p:nvPr/>
        </p:nvGraphicFramePr>
        <p:xfrm>
          <a:off x="377825" y="2752725"/>
          <a:ext cx="11469688" cy="2481263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627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0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4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16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324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Demonstrativer (bokmål)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Hankjøn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Hunkjøn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Intetkjønn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Flertall</a:t>
                      </a:r>
                    </a:p>
                  </a:txBody>
                  <a:tcPr marL="91439" marR="91439" marT="45737" marB="4573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899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den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dæn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dæn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de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dem</a:t>
                      </a:r>
                    </a:p>
                  </a:txBody>
                  <a:tcPr marL="91439" marR="91439" marT="45737" marB="4573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99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hvilken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å før (en)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å før (ei)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å før (et)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å før</a:t>
                      </a:r>
                    </a:p>
                  </a:txBody>
                  <a:tcPr marL="91439" marR="91439" marT="45737" marB="457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99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annen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aen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anna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anna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andre</a:t>
                      </a:r>
                    </a:p>
                  </a:txBody>
                  <a:tcPr marL="91439" marR="91439" marT="45737" marB="4573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3242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denne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dænnæ, dænnæne, dehænne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dænnæ, dænnæne, dehænne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detta, dettæne, dehænne</a:t>
                      </a:r>
                    </a:p>
                  </a:txBody>
                  <a:tcPr marL="91439" marR="91439" marT="45737" marB="4573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dissa, dittæne</a:t>
                      </a:r>
                    </a:p>
                  </a:txBody>
                  <a:tcPr marL="91439" marR="91439" marT="45737" marB="4573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0A7E7F-520A-C84C-336E-EDF7BB3502D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Preposisjoner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FEFE955-0CB9-90EE-0EC5-3642A7E762E8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838200" y="1555750"/>
            <a:ext cx="3070225" cy="549275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altLang="nb-NO" i="1">
                <a:latin typeface="Calibri" panose="020F0502020204030204" pitchFamily="34" charset="0"/>
              </a:rPr>
              <a:t>Noen eksempler: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47A72A7-742D-2758-6ADA-4639408D9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688" y="5643563"/>
            <a:ext cx="100726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800"/>
              <a:t>*</a:t>
            </a:r>
            <a:r>
              <a:rPr lang="nb-NO" altLang="nb-NO" sz="2400"/>
              <a:t> Like gjerne i betydningen </a:t>
            </a:r>
            <a:r>
              <a:rPr lang="nb-NO" altLang="nb-NO" sz="2400" i="1"/>
              <a:t>gjennom</a:t>
            </a:r>
            <a:r>
              <a:rPr lang="nb-NO" altLang="nb-NO" sz="2400"/>
              <a:t>.   «Han kasta ballen rætt mællom vinduet»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585150B7-82F5-340A-015A-5AAFA4936DB8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2262188"/>
          <a:ext cx="9596438" cy="2967037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798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8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873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Sandsværmål</a:t>
                      </a:r>
                    </a:p>
                  </a:txBody>
                  <a:tcPr marL="91441" marR="91441" marT="45734" marB="45734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Bokmål</a:t>
                      </a:r>
                    </a:p>
                  </a:txBody>
                  <a:tcPr marL="91441" marR="91441" marT="45734" marB="4573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926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Uttænte, innænte, ovænte, oppænte, neænte</a:t>
                      </a:r>
                    </a:p>
                  </a:txBody>
                  <a:tcPr marL="91441" marR="91441" marT="45734" marB="45734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ute fra, inne fra, ovafor fra, oppe fra, nedafor fra</a:t>
                      </a:r>
                    </a:p>
                  </a:txBody>
                  <a:tcPr marL="91441" marR="91441" marT="45734" marB="4573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873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(i) frå</a:t>
                      </a:r>
                    </a:p>
                  </a:txBody>
                  <a:tcPr marL="91441" marR="91441" marT="45734" marB="45734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fra</a:t>
                      </a:r>
                    </a:p>
                  </a:txBody>
                  <a:tcPr marL="91441" marR="91441" marT="45734" marB="4573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873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førenn</a:t>
                      </a:r>
                    </a:p>
                  </a:txBody>
                  <a:tcPr marL="91441" marR="91441" marT="45734" marB="45734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før</a:t>
                      </a:r>
                    </a:p>
                  </a:txBody>
                  <a:tcPr marL="91441" marR="91441" marT="45734" marB="4573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873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mællom *</a:t>
                      </a:r>
                    </a:p>
                  </a:txBody>
                  <a:tcPr marL="91441" marR="91441" marT="45734" marB="45734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mellom</a:t>
                      </a:r>
                    </a:p>
                  </a:txBody>
                  <a:tcPr marL="91441" marR="91441" marT="45734" marB="4573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873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ovom</a:t>
                      </a:r>
                    </a:p>
                  </a:txBody>
                  <a:tcPr marL="91441" marR="91441" marT="45734" marB="45734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ovafor</a:t>
                      </a:r>
                    </a:p>
                  </a:txBody>
                  <a:tcPr marL="91441" marR="91441" marT="45734" marB="4573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873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neæ</a:t>
                      </a:r>
                    </a:p>
                  </a:txBody>
                  <a:tcPr marL="91441" marR="91441" marT="45734" marB="45734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nedafor</a:t>
                      </a:r>
                    </a:p>
                  </a:txBody>
                  <a:tcPr marL="91441" marR="91441" marT="45734" marB="4573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873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itor</a:t>
                      </a:r>
                    </a:p>
                  </a:txBody>
                  <a:tcPr marL="91441" marR="91441" marT="45734" marB="45734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ut av</a:t>
                      </a:r>
                    </a:p>
                  </a:txBody>
                  <a:tcPr marL="91441" marR="91441" marT="45734" marB="45734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2A0810-29C5-915C-BF65-CDDA5777ECEA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Konjunksjoner</a:t>
            </a:r>
          </a:p>
        </p:txBody>
      </p:sp>
      <p:graphicFrame>
        <p:nvGraphicFramePr>
          <p:cNvPr id="3" name="Tabell 3">
            <a:extLst>
              <a:ext uri="{FF2B5EF4-FFF2-40B4-BE49-F238E27FC236}">
                <a16:creationId xmlns:a16="http://schemas.microsoft.com/office/drawing/2014/main" id="{B02A3ECF-7C44-6590-331C-A2EC1C271884}"/>
              </a:ext>
            </a:extLst>
          </p:cNvPr>
          <p:cNvGraphicFramePr>
            <a:graphicFrameLocks noGrp="1"/>
          </p:cNvGraphicFramePr>
          <p:nvPr/>
        </p:nvGraphicFramePr>
        <p:xfrm>
          <a:off x="928688" y="2559050"/>
          <a:ext cx="4816475" cy="2587625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16453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1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671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Sandsværmål</a:t>
                      </a:r>
                    </a:p>
                  </a:txBody>
                  <a:tcPr marL="91457" marR="91457" marT="45677" marB="4567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Bokmål</a:t>
                      </a:r>
                    </a:p>
                  </a:txBody>
                  <a:tcPr marL="91457" marR="91457" marT="45677" marB="4567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600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dænti</a:t>
                      </a:r>
                    </a:p>
                  </a:txBody>
                  <a:tcPr marL="91457" marR="91457" marT="45677" marB="4567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den tid, fordi</a:t>
                      </a:r>
                    </a:p>
                  </a:txBody>
                  <a:tcPr marL="91457" marR="91457" marT="45677" marB="4567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71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atte</a:t>
                      </a:r>
                    </a:p>
                  </a:txBody>
                  <a:tcPr marL="91457" marR="91457" marT="45677" marB="4567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at</a:t>
                      </a:r>
                    </a:p>
                  </a:txBody>
                  <a:tcPr marL="91457" marR="91457" marT="45677" marB="4567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71"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førn</a:t>
                      </a:r>
                    </a:p>
                  </a:txBody>
                  <a:tcPr marL="91457" marR="91457" marT="45677" marB="45677"/>
                </a:tc>
                <a:tc>
                  <a:txBody>
                    <a:bodyPr/>
                    <a:lstStyle/>
                    <a:p>
                      <a:pPr lvl="0"/>
                      <a:r>
                        <a:rPr lang="nb-NO" sz="1800"/>
                        <a:t>før (enn)</a:t>
                      </a:r>
                    </a:p>
                  </a:txBody>
                  <a:tcPr marL="91457" marR="91457" marT="45677" marB="4567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71">
                <a:tc>
                  <a:txBody>
                    <a:bodyPr/>
                    <a:lstStyle/>
                    <a:p>
                      <a:pPr lvl="0"/>
                      <a:endParaRPr lang="nb-NO" sz="1800"/>
                    </a:p>
                  </a:txBody>
                  <a:tcPr marL="91457" marR="91457" marT="45677" marB="45677"/>
                </a:tc>
                <a:tc>
                  <a:txBody>
                    <a:bodyPr/>
                    <a:lstStyle/>
                    <a:p>
                      <a:pPr lvl="0"/>
                      <a:endParaRPr lang="nb-NO" sz="1800"/>
                    </a:p>
                  </a:txBody>
                  <a:tcPr marL="91457" marR="91457" marT="45677" marB="4567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71">
                <a:tc>
                  <a:txBody>
                    <a:bodyPr/>
                    <a:lstStyle/>
                    <a:p>
                      <a:pPr lvl="0"/>
                      <a:endParaRPr lang="nb-NO" sz="1800"/>
                    </a:p>
                  </a:txBody>
                  <a:tcPr marL="91457" marR="91457" marT="45677" marB="45677"/>
                </a:tc>
                <a:tc>
                  <a:txBody>
                    <a:bodyPr/>
                    <a:lstStyle/>
                    <a:p>
                      <a:pPr lvl="0"/>
                      <a:endParaRPr lang="nb-NO" sz="1800"/>
                    </a:p>
                  </a:txBody>
                  <a:tcPr marL="91457" marR="91457" marT="45677" marB="4567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671">
                <a:tc>
                  <a:txBody>
                    <a:bodyPr/>
                    <a:lstStyle/>
                    <a:p>
                      <a:pPr lvl="0"/>
                      <a:endParaRPr lang="nb-NO" sz="1800"/>
                    </a:p>
                  </a:txBody>
                  <a:tcPr marL="91457" marR="91457" marT="45677" marB="45677"/>
                </a:tc>
                <a:tc>
                  <a:txBody>
                    <a:bodyPr/>
                    <a:lstStyle/>
                    <a:p>
                      <a:pPr lvl="0"/>
                      <a:endParaRPr lang="nb-NO" sz="1800"/>
                    </a:p>
                  </a:txBody>
                  <a:tcPr marL="91457" marR="91457" marT="45677" marB="4567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tel 1">
            <a:extLst>
              <a:ext uri="{FF2B5EF4-FFF2-40B4-BE49-F238E27FC236}">
                <a16:creationId xmlns:a16="http://schemas.microsoft.com/office/drawing/2014/main" id="{A28D7BE7-3CF2-DC59-A65A-5B5DA543F54D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altLang="nb-NO">
                <a:latin typeface="Calibri Light" panose="020F0302020204030204" pitchFamily="34" charset="0"/>
              </a:rPr>
              <a:t>Adverb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952A99-17D2-4F39-5DEA-9CF003F5B1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dirty="0" err="1"/>
              <a:t>sø</a:t>
            </a:r>
            <a:r>
              <a:rPr dirty="0"/>
              <a:t>, </a:t>
            </a:r>
            <a:r>
              <a:rPr dirty="0" err="1"/>
              <a:t>søi</a:t>
            </a:r>
            <a:r>
              <a:rPr dirty="0"/>
              <a:t>, </a:t>
            </a:r>
            <a:r>
              <a:rPr dirty="0" err="1"/>
              <a:t>søover</a:t>
            </a:r>
            <a:r>
              <a:rPr dirty="0"/>
              <a:t>, </a:t>
            </a:r>
            <a:r>
              <a:rPr dirty="0" err="1"/>
              <a:t>Søjorde</a:t>
            </a:r>
            <a:r>
              <a:rPr dirty="0"/>
              <a:t>  (sør, sør i, sørover, Sørjordet)</a:t>
            </a:r>
          </a:p>
          <a:p>
            <a:pPr>
              <a:defRPr/>
            </a:pPr>
            <a:r>
              <a:rPr dirty="0"/>
              <a:t>veie (vel)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dirty="0"/>
              <a:t>(Variant  av «</a:t>
            </a:r>
            <a:r>
              <a:rPr dirty="0" err="1"/>
              <a:t>ve’kje</a:t>
            </a:r>
            <a:r>
              <a:rPr dirty="0"/>
              <a:t>».  Fra forordet til Sæmund Wulfsberg : «Sandsværtradisjoner»)</a:t>
            </a:r>
          </a:p>
          <a:p>
            <a:pPr>
              <a:defRPr/>
            </a:pPr>
            <a:r>
              <a:rPr dirty="0" err="1"/>
              <a:t>Viære</a:t>
            </a:r>
            <a:r>
              <a:rPr dirty="0"/>
              <a:t>.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dirty="0"/>
              <a:t> (Samme som «veie»?)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dirty="0"/>
              <a:t>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BA827C20-4BA4-2B8D-DBE5-C74E5BD369C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3998913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r>
              <a:rPr sz="2400" b="1" i="1" dirty="0" err="1"/>
              <a:t>Læll</a:t>
            </a:r>
            <a:r>
              <a:rPr sz="2400" dirty="0"/>
              <a:t> (adverb)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400" dirty="0"/>
              <a:t>Dette ordet har mange ulike funksjoner.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-"/>
              <a:defRPr/>
            </a:pPr>
            <a:r>
              <a:rPr sz="2400" dirty="0"/>
              <a:t>‘kan du skjønne’:                   </a:t>
            </a:r>
            <a:r>
              <a:rPr sz="2400" i="1" dirty="0"/>
              <a:t>Du må da ta på </a:t>
            </a:r>
            <a:r>
              <a:rPr sz="2400" i="1" dirty="0" err="1"/>
              <a:t>dæi</a:t>
            </a:r>
            <a:r>
              <a:rPr sz="2400" i="1" dirty="0"/>
              <a:t> begge skoa før du går ut, </a:t>
            </a:r>
            <a:r>
              <a:rPr sz="2400" i="1" dirty="0" err="1"/>
              <a:t>læll</a:t>
            </a:r>
            <a:r>
              <a:rPr sz="2400" i="1" dirty="0"/>
              <a:t>.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-"/>
              <a:defRPr/>
            </a:pPr>
            <a:r>
              <a:rPr sz="2400" dirty="0"/>
              <a:t>‘ da’: 		          		</a:t>
            </a:r>
            <a:r>
              <a:rPr sz="2400" i="1" dirty="0"/>
              <a:t>Så fine </a:t>
            </a:r>
            <a:r>
              <a:rPr sz="2400" i="1" dirty="0" err="1"/>
              <a:t>blommær</a:t>
            </a:r>
            <a:r>
              <a:rPr sz="2400" i="1" dirty="0"/>
              <a:t> du har i </a:t>
            </a:r>
            <a:r>
              <a:rPr sz="2400" i="1" dirty="0" err="1"/>
              <a:t>hagan</a:t>
            </a:r>
            <a:r>
              <a:rPr sz="2400" i="1" dirty="0"/>
              <a:t> din, </a:t>
            </a:r>
            <a:r>
              <a:rPr sz="2400" i="1" dirty="0" err="1"/>
              <a:t>læll</a:t>
            </a:r>
            <a:r>
              <a:rPr sz="2400" i="1" dirty="0"/>
              <a:t>.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-"/>
              <a:defRPr/>
            </a:pPr>
            <a:r>
              <a:rPr sz="2400" dirty="0"/>
              <a:t>‘</a:t>
            </a:r>
            <a:r>
              <a:rPr sz="2400" dirty="0" err="1"/>
              <a:t>likavæl</a:t>
            </a:r>
            <a:r>
              <a:rPr sz="2400" dirty="0"/>
              <a:t>’:</a:t>
            </a:r>
            <a:r>
              <a:rPr sz="2400" i="1" dirty="0"/>
              <a:t>		             Da gikk det </a:t>
            </a:r>
            <a:r>
              <a:rPr sz="2400" i="1" dirty="0" err="1"/>
              <a:t>gæli</a:t>
            </a:r>
            <a:r>
              <a:rPr sz="2400" i="1" dirty="0"/>
              <a:t> </a:t>
            </a:r>
            <a:r>
              <a:rPr sz="2400" i="1" dirty="0" err="1"/>
              <a:t>me’n</a:t>
            </a:r>
            <a:r>
              <a:rPr sz="2400" i="1" dirty="0"/>
              <a:t> </a:t>
            </a:r>
            <a:r>
              <a:rPr sz="2400" i="1" dirty="0" err="1"/>
              <a:t>læll</a:t>
            </a:r>
            <a:r>
              <a:rPr sz="2400" i="1" dirty="0"/>
              <a:t>. Men </a:t>
            </a:r>
            <a:r>
              <a:rPr sz="2400" i="1" dirty="0" err="1"/>
              <a:t>læll</a:t>
            </a:r>
            <a:r>
              <a:rPr sz="2400" i="1" dirty="0"/>
              <a:t> da.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-"/>
              <a:defRPr/>
            </a:pPr>
            <a:r>
              <a:rPr sz="2400" dirty="0"/>
              <a:t>‘akkurat som’:                        </a:t>
            </a:r>
            <a:r>
              <a:rPr sz="2400" i="1" dirty="0"/>
              <a:t>Han kan ‘a få tel </a:t>
            </a:r>
            <a:r>
              <a:rPr sz="2400" i="1" dirty="0" err="1"/>
              <a:t>detta</a:t>
            </a:r>
            <a:r>
              <a:rPr sz="2400" i="1" dirty="0"/>
              <a:t> han, </a:t>
            </a:r>
            <a:r>
              <a:rPr sz="2400" i="1" dirty="0" err="1"/>
              <a:t>læll</a:t>
            </a:r>
            <a:r>
              <a:rPr sz="2400" i="1" dirty="0"/>
              <a:t> som andre.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-"/>
              <a:defRPr/>
            </a:pPr>
            <a:r>
              <a:rPr sz="2400" i="1" dirty="0"/>
              <a:t>‘vel’:                                         Du </a:t>
            </a:r>
            <a:r>
              <a:rPr sz="2400" i="1" dirty="0" err="1"/>
              <a:t>ér</a:t>
            </a:r>
            <a:r>
              <a:rPr sz="2400" i="1" dirty="0"/>
              <a:t> vel </a:t>
            </a:r>
            <a:r>
              <a:rPr sz="2400" i="1" dirty="0" err="1"/>
              <a:t>itte</a:t>
            </a:r>
            <a:r>
              <a:rPr sz="2400" i="1" dirty="0"/>
              <a:t> sjuk, </a:t>
            </a:r>
            <a:r>
              <a:rPr sz="2400" i="1" dirty="0" err="1"/>
              <a:t>læll</a:t>
            </a:r>
            <a:r>
              <a:rPr sz="2400" i="1" dirty="0"/>
              <a:t>?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B808DFD-F7FD-26A7-C884-588205A2E524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938213"/>
          </a:xfrm>
        </p:spPr>
        <p:txBody>
          <a:bodyPr/>
          <a:lstStyle/>
          <a:p>
            <a:pPr eaLnBrk="1" hangingPunct="1"/>
            <a:r>
              <a:rPr altLang="nb-NO" sz="4000">
                <a:latin typeface="Calibri Light" panose="020F0302020204030204" pitchFamily="34" charset="0"/>
              </a:rPr>
              <a:t>Noen mønstre i orddannelsen i Sandsværmålet</a:t>
            </a:r>
          </a:p>
        </p:txBody>
      </p:sp>
      <p:graphicFrame>
        <p:nvGraphicFramePr>
          <p:cNvPr id="3" name="Plassholder for innhold 3">
            <a:extLst>
              <a:ext uri="{FF2B5EF4-FFF2-40B4-BE49-F238E27FC236}">
                <a16:creationId xmlns:a16="http://schemas.microsoft.com/office/drawing/2014/main" id="{4180338F-856F-06F9-40B3-5DB392A95F8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30300" y="2170113"/>
          <a:ext cx="8724900" cy="405447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55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63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95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3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7800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800" b="1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Sandsvær</a:t>
                      </a:r>
                      <a:endParaRPr lang="nb-NO" sz="280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800" b="1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Nynorsk</a:t>
                      </a:r>
                      <a:endParaRPr lang="nb-NO" sz="280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800" b="1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Bokmål</a:t>
                      </a:r>
                      <a:endParaRPr lang="nb-NO" sz="280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800" b="1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Norrønt</a:t>
                      </a:r>
                      <a:endParaRPr lang="nb-NO" sz="2800">
                        <a:latin typeface="Calibri" pitchFamily="34"/>
                        <a:ea typeface="Calibri" pitchFamily="34"/>
                        <a:cs typeface="Times New Roman" pitchFamily="18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800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gvein (gras)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kvein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kvein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hvein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637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gvine – gviner – gvein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kvine – kvin - kvein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hvine/kvine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hvina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7800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gvass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kvass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hvass/kvass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hvass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637"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gvekke - gvakk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kvekke - kvakk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kvekke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(hvekke -hvakk)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7800">
                <a:tc>
                  <a:txBody>
                    <a:bodyPr/>
                    <a:lstStyle/>
                    <a:p>
                      <a:pPr lvl="0">
                        <a:spcAft>
                          <a:spcPts val="80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Men: å vemæ  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kvime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vime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>
                        <a:spcAft>
                          <a:spcPts val="0"/>
                        </a:spcAft>
                      </a:pPr>
                      <a:r>
                        <a:rPr lang="nb-NO" sz="2400">
                          <a:latin typeface="Calibri" pitchFamily="34"/>
                          <a:ea typeface="Calibri" pitchFamily="34"/>
                          <a:cs typeface="Times New Roman" pitchFamily="18"/>
                        </a:rPr>
                        <a:t>hvima</a:t>
                      </a:r>
                    </a:p>
                  </a:txBody>
                  <a:tcPr marL="68580" marR="68580" marT="0" marB="0">
                    <a:lnL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kstSylinder 7">
            <a:extLst>
              <a:ext uri="{FF2B5EF4-FFF2-40B4-BE49-F238E27FC236}">
                <a16:creationId xmlns:a16="http://schemas.microsoft.com/office/drawing/2014/main" id="{C8A5C9C1-18A6-507B-F4D4-3FB26E7462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925" y="1506538"/>
            <a:ext cx="22018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2400" b="1"/>
              <a:t>hv </a:t>
            </a:r>
            <a:r>
              <a:rPr lang="nb-NO" altLang="nb-NO" sz="2400" b="1">
                <a:sym typeface="Symbol" panose="05050102010706020507" pitchFamily="18" charset="2"/>
              </a:rPr>
              <a:t></a:t>
            </a:r>
            <a:r>
              <a:rPr lang="nb-NO" altLang="nb-NO" sz="2400" b="1"/>
              <a:t> gv (delvis</a:t>
            </a:r>
            <a:r>
              <a:rPr lang="nb-NO" altLang="nb-NO" sz="1800"/>
              <a:t>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A2EBB886-2DF9-ADC4-46AA-A717A90AF94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554038"/>
            <a:ext cx="10515600" cy="6075362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sz="2400" b="1" dirty="0" err="1">
                <a:latin typeface="Calibri" pitchFamily="34"/>
                <a:cs typeface="Times New Roman" pitchFamily="18"/>
              </a:rPr>
              <a:t>pt</a:t>
            </a:r>
            <a:r>
              <a:rPr sz="2400" b="1" dirty="0">
                <a:latin typeface="Calibri" pitchFamily="34"/>
                <a:cs typeface="Times New Roman" pitchFamily="18"/>
              </a:rPr>
              <a:t> </a:t>
            </a:r>
            <a:r>
              <a:rPr sz="2400" b="1" dirty="0">
                <a:latin typeface="Symbol" pitchFamily="18"/>
              </a:rPr>
              <a:t>®</a:t>
            </a:r>
            <a:r>
              <a:rPr sz="2400" b="1" dirty="0">
                <a:latin typeface="Calibri" pitchFamily="34"/>
                <a:cs typeface="Times New Roman" pitchFamily="18"/>
              </a:rPr>
              <a:t> </a:t>
            </a:r>
            <a:r>
              <a:rPr sz="2400" b="1" dirty="0" err="1">
                <a:latin typeface="Calibri" pitchFamily="34"/>
                <a:cs typeface="Times New Roman" pitchFamily="18"/>
              </a:rPr>
              <a:t>ft</a:t>
            </a:r>
            <a:endParaRPr sz="2400" dirty="0">
              <a:latin typeface="Calibri" pitchFamily="34"/>
              <a:cs typeface="Times New Roman" pitchFamily="18"/>
            </a:endParaRP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tabLst>
                <a:tab pos="1890393" algn="l"/>
              </a:tabLst>
              <a:defRPr/>
            </a:pPr>
            <a:r>
              <a:rPr sz="2400" i="1" dirty="0" err="1">
                <a:latin typeface="Calibri" pitchFamily="34"/>
                <a:cs typeface="Times New Roman" pitchFamily="18"/>
              </a:rPr>
              <a:t>kjøft</a:t>
            </a:r>
            <a:r>
              <a:rPr sz="2400" i="1" dirty="0">
                <a:latin typeface="Calibri" pitchFamily="34"/>
                <a:cs typeface="Times New Roman" pitchFamily="18"/>
              </a:rPr>
              <a:t> (kjøpt), </a:t>
            </a:r>
            <a:r>
              <a:rPr sz="2400" i="1" dirty="0" err="1">
                <a:latin typeface="Calibri" pitchFamily="34"/>
                <a:cs typeface="Times New Roman" pitchFamily="18"/>
              </a:rPr>
              <a:t>slæfte</a:t>
            </a:r>
            <a:r>
              <a:rPr sz="2400" i="1" dirty="0">
                <a:latin typeface="Calibri" pitchFamily="34"/>
                <a:cs typeface="Times New Roman" pitchFamily="18"/>
              </a:rPr>
              <a:t> (</a:t>
            </a:r>
            <a:r>
              <a:rPr sz="2400" i="1" dirty="0" err="1">
                <a:latin typeface="Calibri" pitchFamily="34"/>
                <a:cs typeface="Times New Roman" pitchFamily="18"/>
              </a:rPr>
              <a:t>sleppte</a:t>
            </a:r>
            <a:r>
              <a:rPr sz="2400" i="1" dirty="0">
                <a:latin typeface="Calibri" pitchFamily="34"/>
                <a:cs typeface="Times New Roman" pitchFamily="18"/>
              </a:rPr>
              <a:t>), </a:t>
            </a:r>
            <a:r>
              <a:rPr sz="2400" i="1" dirty="0" err="1">
                <a:latin typeface="Calibri" pitchFamily="34"/>
                <a:cs typeface="Times New Roman" pitchFamily="18"/>
              </a:rPr>
              <a:t>roffte</a:t>
            </a:r>
            <a:r>
              <a:rPr sz="2400" i="1" dirty="0">
                <a:latin typeface="Calibri" pitchFamily="34"/>
                <a:cs typeface="Times New Roman" pitchFamily="18"/>
              </a:rPr>
              <a:t> (ropte), </a:t>
            </a:r>
            <a:r>
              <a:rPr sz="2400" i="1" dirty="0" err="1">
                <a:latin typeface="Calibri" pitchFamily="34"/>
                <a:cs typeface="Times New Roman" pitchFamily="18"/>
              </a:rPr>
              <a:t>låfte</a:t>
            </a:r>
            <a:r>
              <a:rPr sz="2400" i="1" dirty="0">
                <a:latin typeface="Calibri" pitchFamily="34"/>
                <a:cs typeface="Times New Roman" pitchFamily="18"/>
              </a:rPr>
              <a:t> (lovte), osv.</a:t>
            </a: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sz="1700" dirty="0">
              <a:latin typeface="Calibri" pitchFamily="34"/>
              <a:cs typeface="Times New Roman" pitchFamily="18"/>
            </a:endParaRPr>
          </a:p>
          <a:p>
            <a:pPr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sz="2400" b="1" dirty="0">
                <a:latin typeface="Calibri" pitchFamily="34"/>
                <a:cs typeface="Times New Roman" pitchFamily="18"/>
              </a:rPr>
              <a:t>o </a:t>
            </a:r>
            <a:r>
              <a:rPr sz="2400" b="1" dirty="0">
                <a:latin typeface="Symbol" pitchFamily="18"/>
              </a:rPr>
              <a:t>®</a:t>
            </a:r>
            <a:r>
              <a:rPr sz="2400" b="1" dirty="0">
                <a:latin typeface="Calibri" pitchFamily="34"/>
                <a:cs typeface="Times New Roman" pitchFamily="18"/>
              </a:rPr>
              <a:t> ø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400" dirty="0">
                <a:latin typeface="Calibri" pitchFamily="34"/>
                <a:cs typeface="Times New Roman" pitchFamily="18"/>
              </a:rPr>
              <a:t> </a:t>
            </a:r>
            <a:r>
              <a:rPr sz="2500" dirty="0" err="1">
                <a:latin typeface="Calibri" pitchFamily="34"/>
                <a:cs typeface="Times New Roman" pitchFamily="18"/>
              </a:rPr>
              <a:t>hølle</a:t>
            </a:r>
            <a:r>
              <a:rPr sz="2500" dirty="0">
                <a:latin typeface="Calibri" pitchFamily="34"/>
                <a:cs typeface="Times New Roman" pitchFamily="18"/>
              </a:rPr>
              <a:t> (holde), </a:t>
            </a:r>
            <a:r>
              <a:rPr sz="2500" dirty="0" err="1">
                <a:latin typeface="Calibri" pitchFamily="34"/>
                <a:cs typeface="Times New Roman" pitchFamily="18"/>
              </a:rPr>
              <a:t>ørke</a:t>
            </a:r>
            <a:r>
              <a:rPr sz="2500" dirty="0">
                <a:latin typeface="Calibri" pitchFamily="34"/>
                <a:cs typeface="Times New Roman" pitchFamily="18"/>
              </a:rPr>
              <a:t> (orke), ei kølle/en kølle (kolle, </a:t>
            </a:r>
            <a:r>
              <a:rPr sz="2500" dirty="0" err="1">
                <a:latin typeface="Calibri" pitchFamily="34"/>
                <a:cs typeface="Times New Roman" pitchFamily="18"/>
              </a:rPr>
              <a:t>dvs</a:t>
            </a:r>
            <a:r>
              <a:rPr sz="2500" dirty="0">
                <a:latin typeface="Calibri" pitchFamily="34"/>
                <a:cs typeface="Times New Roman" pitchFamily="18"/>
              </a:rPr>
              <a:t> ei ku uten horn, men også en kolle i terrenget), </a:t>
            </a:r>
            <a:r>
              <a:rPr sz="2500" dirty="0" err="1">
                <a:latin typeface="Calibri" pitchFamily="34"/>
                <a:cs typeface="Times New Roman" pitchFamily="18"/>
              </a:rPr>
              <a:t>hønn</a:t>
            </a:r>
            <a:r>
              <a:rPr sz="2500" dirty="0">
                <a:latin typeface="Calibri" pitchFamily="34"/>
                <a:cs typeface="Times New Roman" pitchFamily="18"/>
              </a:rPr>
              <a:t> (horn), </a:t>
            </a:r>
            <a:r>
              <a:rPr sz="2500" dirty="0" err="1">
                <a:latin typeface="Calibri" pitchFamily="34"/>
                <a:cs typeface="Times New Roman" pitchFamily="18"/>
              </a:rPr>
              <a:t>søll</a:t>
            </a:r>
            <a:r>
              <a:rPr sz="2500" dirty="0">
                <a:latin typeface="Calibri" pitchFamily="34"/>
                <a:cs typeface="Times New Roman" pitchFamily="18"/>
              </a:rPr>
              <a:t> (soll), </a:t>
            </a:r>
            <a:r>
              <a:rPr sz="2500" dirty="0" err="1">
                <a:latin typeface="Calibri" pitchFamily="34"/>
                <a:cs typeface="Times New Roman" pitchFamily="18"/>
              </a:rPr>
              <a:t>Tølli</a:t>
            </a:r>
            <a:r>
              <a:rPr sz="2500" dirty="0">
                <a:latin typeface="Calibri" pitchFamily="34"/>
                <a:cs typeface="Times New Roman" pitchFamily="18"/>
              </a:rPr>
              <a:t> (</a:t>
            </a:r>
            <a:r>
              <a:rPr sz="2500" dirty="0" err="1">
                <a:latin typeface="Calibri" pitchFamily="34"/>
                <a:cs typeface="Times New Roman" pitchFamily="18"/>
              </a:rPr>
              <a:t>Tollev</a:t>
            </a:r>
            <a:r>
              <a:rPr sz="2500" dirty="0">
                <a:latin typeface="Calibri" pitchFamily="34"/>
                <a:cs typeface="Times New Roman" pitchFamily="18"/>
              </a:rPr>
              <a:t>), </a:t>
            </a:r>
            <a:r>
              <a:rPr sz="2500" dirty="0" err="1">
                <a:latin typeface="Calibri" pitchFamily="34"/>
                <a:cs typeface="Times New Roman" pitchFamily="18"/>
              </a:rPr>
              <a:t>vøllen</a:t>
            </a:r>
            <a:r>
              <a:rPr sz="2500" dirty="0">
                <a:latin typeface="Calibri" pitchFamily="34"/>
                <a:cs typeface="Times New Roman" pitchFamily="18"/>
              </a:rPr>
              <a:t>/</a:t>
            </a:r>
            <a:r>
              <a:rPr sz="2500" dirty="0" err="1">
                <a:latin typeface="Calibri" pitchFamily="34"/>
                <a:cs typeface="Times New Roman" pitchFamily="18"/>
              </a:rPr>
              <a:t>Vøllen</a:t>
            </a:r>
            <a:r>
              <a:rPr sz="2500" dirty="0">
                <a:latin typeface="Calibri" pitchFamily="34"/>
                <a:cs typeface="Times New Roman" pitchFamily="18"/>
              </a:rPr>
              <a:t> (vollen/Vollen), </a:t>
            </a:r>
            <a:r>
              <a:rPr sz="2500" dirty="0" err="1">
                <a:latin typeface="Calibri" pitchFamily="34"/>
                <a:cs typeface="Times New Roman" pitchFamily="18"/>
              </a:rPr>
              <a:t>høgge</a:t>
            </a:r>
            <a:r>
              <a:rPr sz="2500" dirty="0">
                <a:latin typeface="Calibri" pitchFamily="34"/>
                <a:cs typeface="Times New Roman" pitchFamily="18"/>
              </a:rPr>
              <a:t> (hogge), </a:t>
            </a:r>
            <a:r>
              <a:rPr sz="2500" dirty="0" err="1">
                <a:latin typeface="Calibri" pitchFamily="34"/>
                <a:cs typeface="Times New Roman" pitchFamily="18"/>
              </a:rPr>
              <a:t>følk</a:t>
            </a:r>
            <a:r>
              <a:rPr sz="2500" dirty="0">
                <a:latin typeface="Calibri" pitchFamily="34"/>
                <a:cs typeface="Times New Roman" pitchFamily="18"/>
              </a:rPr>
              <a:t> (folk), øm (om).        </a:t>
            </a:r>
            <a:r>
              <a:rPr sz="1900" dirty="0">
                <a:latin typeface="Calibri" pitchFamily="34"/>
                <a:cs typeface="Times New Roman" pitchFamily="18"/>
              </a:rPr>
              <a:t>(I-omlyd)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500" b="1" dirty="0">
                <a:latin typeface="Calibri" pitchFamily="34"/>
                <a:cs typeface="Times New Roman" pitchFamily="18"/>
              </a:rPr>
              <a:t>assimilasjon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500" dirty="0">
                <a:latin typeface="Calibri" pitchFamily="34"/>
                <a:cs typeface="Times New Roman" pitchFamily="18"/>
              </a:rPr>
              <a:t> </a:t>
            </a:r>
            <a:r>
              <a:rPr sz="2500" dirty="0" err="1">
                <a:latin typeface="Calibri" pitchFamily="34"/>
                <a:cs typeface="Times New Roman" pitchFamily="18"/>
              </a:rPr>
              <a:t>rn</a:t>
            </a:r>
            <a:r>
              <a:rPr sz="2500" dirty="0">
                <a:latin typeface="Calibri" pitchFamily="34"/>
                <a:cs typeface="Times New Roman" pitchFamily="18"/>
              </a:rPr>
              <a:t> </a:t>
            </a:r>
            <a:r>
              <a:rPr sz="2500" dirty="0">
                <a:cs typeface="Times New Roman" pitchFamily="18"/>
                <a:sym typeface="Symbol" panose="05050102010706020507" pitchFamily="18" charset="2"/>
              </a:rPr>
              <a:t></a:t>
            </a:r>
            <a:r>
              <a:rPr sz="2500" dirty="0">
                <a:latin typeface="Calibri" pitchFamily="34"/>
                <a:cs typeface="Times New Roman" pitchFamily="18"/>
              </a:rPr>
              <a:t> </a:t>
            </a:r>
            <a:r>
              <a:rPr sz="2500" dirty="0" err="1">
                <a:latin typeface="Calibri" pitchFamily="34"/>
                <a:cs typeface="Times New Roman" pitchFamily="18"/>
              </a:rPr>
              <a:t>nn</a:t>
            </a:r>
            <a:r>
              <a:rPr sz="2500" dirty="0">
                <a:latin typeface="Calibri" pitchFamily="34"/>
                <a:cs typeface="Times New Roman" pitchFamily="18"/>
              </a:rPr>
              <a:t>:    </a:t>
            </a:r>
            <a:r>
              <a:rPr sz="2500" dirty="0" err="1">
                <a:latin typeface="Calibri" pitchFamily="34"/>
                <a:cs typeface="Times New Roman" pitchFamily="18"/>
              </a:rPr>
              <a:t>hønn</a:t>
            </a:r>
            <a:r>
              <a:rPr sz="2500" dirty="0">
                <a:latin typeface="Calibri" pitchFamily="34"/>
                <a:cs typeface="Times New Roman" pitchFamily="18"/>
              </a:rPr>
              <a:t> (horn), </a:t>
            </a:r>
            <a:r>
              <a:rPr sz="2500" dirty="0" err="1">
                <a:latin typeface="Calibri" pitchFamily="34"/>
                <a:cs typeface="Times New Roman" pitchFamily="18"/>
              </a:rPr>
              <a:t>kønn</a:t>
            </a:r>
            <a:r>
              <a:rPr sz="2500" dirty="0">
                <a:latin typeface="Calibri" pitchFamily="34"/>
                <a:cs typeface="Times New Roman" pitchFamily="18"/>
              </a:rPr>
              <a:t> (korn), </a:t>
            </a:r>
            <a:r>
              <a:rPr sz="2500" dirty="0" err="1">
                <a:latin typeface="Calibri" pitchFamily="34"/>
                <a:cs typeface="Times New Roman" pitchFamily="18"/>
              </a:rPr>
              <a:t>gjenne</a:t>
            </a:r>
            <a:r>
              <a:rPr sz="2500" dirty="0">
                <a:latin typeface="Calibri" pitchFamily="34"/>
                <a:cs typeface="Times New Roman" pitchFamily="18"/>
              </a:rPr>
              <a:t> (gjerne),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500" b="1" dirty="0">
                <a:latin typeface="Calibri" pitchFamily="34"/>
                <a:cs typeface="Times New Roman" pitchFamily="18"/>
              </a:rPr>
              <a:t>utlydende -l i kortord forsvinner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500" dirty="0">
                <a:latin typeface="Calibri" pitchFamily="34"/>
                <a:cs typeface="Times New Roman" pitchFamily="18"/>
              </a:rPr>
              <a:t>ve (vel), te* (til).   (utlydende -d i med og ved er borte i stort sett alt talemål i landet)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500" b="1" dirty="0" err="1">
                <a:latin typeface="Calibri" pitchFamily="34"/>
                <a:cs typeface="Times New Roman" pitchFamily="18"/>
              </a:rPr>
              <a:t>dn</a:t>
            </a:r>
            <a:r>
              <a:rPr sz="2500" b="1" dirty="0">
                <a:latin typeface="Calibri" pitchFamily="34"/>
                <a:cs typeface="Times New Roman" pitchFamily="18"/>
              </a:rPr>
              <a:t> </a:t>
            </a:r>
            <a:r>
              <a:rPr sz="2500" b="1" dirty="0">
                <a:cs typeface="Times New Roman" pitchFamily="18"/>
                <a:sym typeface="Symbol" panose="05050102010706020507" pitchFamily="18" charset="2"/>
              </a:rPr>
              <a:t></a:t>
            </a:r>
            <a:r>
              <a:rPr sz="2500" b="1" dirty="0">
                <a:latin typeface="Calibri" pitchFamily="34"/>
                <a:cs typeface="Times New Roman" pitchFamily="18"/>
              </a:rPr>
              <a:t> </a:t>
            </a:r>
            <a:r>
              <a:rPr sz="2500" b="1" dirty="0" err="1">
                <a:latin typeface="Calibri" pitchFamily="34"/>
                <a:cs typeface="Times New Roman" pitchFamily="18"/>
              </a:rPr>
              <a:t>nn</a:t>
            </a:r>
            <a:endParaRPr sz="2500" b="1" dirty="0">
              <a:latin typeface="Calibri" pitchFamily="34"/>
              <a:cs typeface="Times New Roman" pitchFamily="18"/>
            </a:endParaRP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500" dirty="0" err="1">
                <a:latin typeface="Calibri" pitchFamily="34"/>
                <a:cs typeface="Times New Roman" pitchFamily="18"/>
              </a:rPr>
              <a:t>lanning</a:t>
            </a:r>
            <a:r>
              <a:rPr sz="2500" dirty="0">
                <a:latin typeface="Calibri" pitchFamily="34"/>
                <a:cs typeface="Times New Roman" pitchFamily="18"/>
              </a:rPr>
              <a:t> (ladning) 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endParaRPr sz="2500" dirty="0">
              <a:latin typeface="Calibri" pitchFamily="34"/>
              <a:cs typeface="Times New Roman" pitchFamily="18"/>
            </a:endParaRP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sz="1700" dirty="0">
              <a:latin typeface="Calibri" pitchFamily="34"/>
              <a:cs typeface="Times New Roman" pitchFamily="18"/>
            </a:endParaRP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tabLst>
                <a:tab pos="1890393" algn="l"/>
              </a:tabLst>
              <a:defRPr/>
            </a:pPr>
            <a:endParaRPr sz="2400" i="1" dirty="0">
              <a:latin typeface="Calibri" pitchFamily="34"/>
              <a:cs typeface="Times New Roman" pitchFamily="18"/>
            </a:endParaRPr>
          </a:p>
          <a:p>
            <a:pPr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sz="2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36">
            <a:extLst>
              <a:ext uri="{FF2B5EF4-FFF2-40B4-BE49-F238E27FC236}">
                <a16:creationId xmlns:a16="http://schemas.microsoft.com/office/drawing/2014/main" id="{B0CF6E32-6C42-BD4C-A3E3-C72E1DA6C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4022725"/>
            <a:ext cx="8924925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8">
            <a:extLst>
              <a:ext uri="{FF2B5EF4-FFF2-40B4-BE49-F238E27FC236}">
                <a16:creationId xmlns:a16="http://schemas.microsoft.com/office/drawing/2014/main" id="{DE2DDB8D-12D3-E524-3EAB-F907E63480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6188" y="5689600"/>
            <a:ext cx="1958975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Char char="•"/>
              <a:defRPr sz="2800">
                <a:solidFill>
                  <a:srgbClr val="000000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 sz="2000">
                <a:solidFill>
                  <a:srgbClr val="000000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r>
              <a:rPr lang="nb-NO" altLang="nb-NO" sz="110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(Vassås, før 1930)</a:t>
            </a:r>
            <a:endParaRPr lang="nb-NO" altLang="nb-NO" sz="180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ktangel 11">
            <a:extLst>
              <a:ext uri="{FF2B5EF4-FFF2-40B4-BE49-F238E27FC236}">
                <a16:creationId xmlns:a16="http://schemas.microsoft.com/office/drawing/2014/main" id="{8831B238-5D9B-508A-4C07-2F16C148C06E}"/>
              </a:ext>
            </a:extLst>
          </p:cNvPr>
          <p:cNvSpPr/>
          <p:nvPr/>
        </p:nvSpPr>
        <p:spPr>
          <a:xfrm>
            <a:off x="1212850" y="858838"/>
            <a:ext cx="8824913" cy="265747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800" b="1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ei </a:t>
            </a:r>
            <a:r>
              <a:rPr lang="nb-NO" sz="2800" b="1" kern="0" dirty="0">
                <a:solidFill>
                  <a:srgbClr val="000000"/>
                </a:solidFill>
                <a:latin typeface="+mn-lt"/>
                <a:ea typeface="Calibri" pitchFamily="34"/>
                <a:cs typeface="Times New Roman" pitchFamily="18"/>
                <a:sym typeface="Symbol" panose="05050102010706020507" pitchFamily="18" charset="2"/>
              </a:rPr>
              <a:t></a:t>
            </a:r>
            <a:r>
              <a:rPr lang="nb-NO" sz="2800" b="1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i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800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800" i="1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i</a:t>
            </a:r>
            <a:r>
              <a:rPr lang="nb-NO" sz="2800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 (ei) :  «</a:t>
            </a:r>
            <a:r>
              <a:rPr lang="nb-NO" sz="2800" i="1" kern="0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Jæ</a:t>
            </a:r>
            <a:r>
              <a:rPr lang="nb-NO" sz="2800" i="1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har nå </a:t>
            </a:r>
            <a:r>
              <a:rPr lang="nb-NO" sz="2800" i="1" kern="0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sitti</a:t>
            </a:r>
            <a:r>
              <a:rPr lang="nb-NO" sz="2800" i="1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hær i stønn», «..i sag» </a:t>
            </a:r>
            <a:r>
              <a:rPr lang="nb-NO" sz="2000" i="1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(se nedenfor)</a:t>
            </a:r>
          </a:p>
          <a:p>
            <a:pPr eaLnBrk="1" fontAlgn="auto" hangingPunct="1">
              <a:spcBef>
                <a:spcPts val="0"/>
              </a:spcBef>
              <a:spcAft>
                <a:spcPts val="8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800" i="1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nb-NO" sz="2800" i="1" kern="0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inann</a:t>
            </a:r>
            <a:r>
              <a:rPr lang="nb-NO" sz="2800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(</a:t>
            </a:r>
            <a:r>
              <a:rPr lang="nb-NO" sz="2800" kern="0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einannen</a:t>
            </a:r>
            <a:r>
              <a:rPr lang="nb-NO" sz="2800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b-NO" sz="2800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Blir ofte forkorta til ‘</a:t>
            </a:r>
            <a:r>
              <a:rPr lang="nb-NO" sz="2800" kern="0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nan</a:t>
            </a:r>
            <a:r>
              <a:rPr lang="nb-NO" sz="2800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: «…</a:t>
            </a:r>
            <a:r>
              <a:rPr lang="nb-NO" sz="2800" kern="0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dær</a:t>
            </a:r>
            <a:r>
              <a:rPr lang="nb-NO" sz="2800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</a:t>
            </a:r>
            <a:r>
              <a:rPr lang="nb-NO" sz="2800" kern="0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jikk</a:t>
            </a:r>
            <a:r>
              <a:rPr lang="nb-NO" sz="2800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 døm tell-</a:t>
            </a:r>
            <a:r>
              <a:rPr lang="nb-NO" sz="2800" kern="0" dirty="0" err="1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nan</a:t>
            </a:r>
            <a:r>
              <a:rPr lang="nb-NO" sz="2800" kern="0" dirty="0">
                <a:solidFill>
                  <a:srgbClr val="000000"/>
                </a:solidFill>
                <a:latin typeface="Calibri" pitchFamily="34"/>
                <a:ea typeface="Calibri" pitchFamily="34"/>
                <a:cs typeface="Times New Roman" pitchFamily="18"/>
              </a:rPr>
              <a:t>»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6CFE5F68-68B1-08EE-C3C1-384524126EAD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endParaRPr dirty="0">
              <a:latin typeface="Calibri" pitchFamily="34"/>
              <a:cs typeface="Times New Roman" pitchFamily="18"/>
            </a:endParaRPr>
          </a:p>
          <a:p>
            <a:pPr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dirty="0">
                <a:latin typeface="Calibri" pitchFamily="34"/>
                <a:cs typeface="Times New Roman" pitchFamily="18"/>
              </a:rPr>
              <a:t>u</a:t>
            </a:r>
            <a:r>
              <a:rPr dirty="0">
                <a:latin typeface="Symbol" pitchFamily="18"/>
              </a:rPr>
              <a:t> ®</a:t>
            </a:r>
            <a:r>
              <a:rPr dirty="0">
                <a:latin typeface="Calibri" pitchFamily="34"/>
                <a:cs typeface="Times New Roman" pitchFamily="18"/>
              </a:rPr>
              <a:t>  o:  I preteritumsformer:  </a:t>
            </a:r>
            <a:r>
              <a:rPr i="1" dirty="0" err="1">
                <a:latin typeface="Calibri" pitchFamily="34"/>
                <a:cs typeface="Times New Roman" pitchFamily="18"/>
              </a:rPr>
              <a:t>smorte</a:t>
            </a:r>
            <a:r>
              <a:rPr i="1" dirty="0">
                <a:latin typeface="Calibri" pitchFamily="34"/>
                <a:cs typeface="Times New Roman" pitchFamily="18"/>
              </a:rPr>
              <a:t>  (smurte), </a:t>
            </a:r>
            <a:r>
              <a:rPr i="1" dirty="0" err="1">
                <a:latin typeface="Calibri" pitchFamily="34"/>
                <a:cs typeface="Times New Roman" pitchFamily="18"/>
              </a:rPr>
              <a:t>torte</a:t>
            </a:r>
            <a:r>
              <a:rPr i="1" dirty="0">
                <a:latin typeface="Calibri" pitchFamily="34"/>
                <a:cs typeface="Times New Roman" pitchFamily="18"/>
              </a:rPr>
              <a:t> (turte) </a:t>
            </a:r>
          </a:p>
          <a:p>
            <a:pPr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dirty="0">
                <a:latin typeface="Calibri" pitchFamily="34"/>
                <a:cs typeface="Times New Roman" pitchFamily="18"/>
              </a:rPr>
              <a:t>e </a:t>
            </a:r>
            <a:r>
              <a:rPr dirty="0">
                <a:latin typeface="Symbol" pitchFamily="18"/>
              </a:rPr>
              <a:t>®</a:t>
            </a:r>
            <a:r>
              <a:rPr dirty="0">
                <a:latin typeface="Calibri" pitchFamily="34"/>
                <a:cs typeface="Times New Roman" pitchFamily="18"/>
              </a:rPr>
              <a:t> æ i grunnstammen (kort æ-lyd):  </a:t>
            </a:r>
            <a:r>
              <a:rPr i="1" dirty="0" err="1">
                <a:latin typeface="Calibri" pitchFamily="34"/>
                <a:cs typeface="Times New Roman" pitchFamily="18"/>
              </a:rPr>
              <a:t>brænne</a:t>
            </a:r>
            <a:r>
              <a:rPr i="1" dirty="0">
                <a:latin typeface="Calibri" pitchFamily="34"/>
                <a:cs typeface="Times New Roman" pitchFamily="18"/>
              </a:rPr>
              <a:t> (brenne),</a:t>
            </a:r>
            <a:r>
              <a:rPr i="1" dirty="0" err="1">
                <a:latin typeface="Calibri" pitchFamily="34"/>
                <a:cs typeface="Times New Roman" pitchFamily="18"/>
              </a:rPr>
              <a:t>spænne</a:t>
            </a:r>
            <a:r>
              <a:rPr i="1" dirty="0">
                <a:latin typeface="Calibri" pitchFamily="34"/>
                <a:cs typeface="Times New Roman" pitchFamily="18"/>
              </a:rPr>
              <a:t>* (spenne) </a:t>
            </a:r>
            <a:r>
              <a:rPr i="1" dirty="0" err="1">
                <a:latin typeface="Calibri" pitchFamily="34"/>
                <a:cs typeface="Times New Roman" pitchFamily="18"/>
              </a:rPr>
              <a:t>kvæll</a:t>
            </a:r>
            <a:r>
              <a:rPr i="1" dirty="0">
                <a:latin typeface="Calibri" pitchFamily="34"/>
                <a:cs typeface="Times New Roman" pitchFamily="18"/>
              </a:rPr>
              <a:t> (kveld), </a:t>
            </a:r>
            <a:r>
              <a:rPr i="1" dirty="0" err="1">
                <a:latin typeface="Calibri" pitchFamily="34"/>
                <a:cs typeface="Times New Roman" pitchFamily="18"/>
              </a:rPr>
              <a:t>sætra</a:t>
            </a:r>
            <a:r>
              <a:rPr i="1" dirty="0">
                <a:latin typeface="Calibri" pitchFamily="34"/>
                <a:cs typeface="Times New Roman" pitchFamily="18"/>
              </a:rPr>
              <a:t> (setra), </a:t>
            </a:r>
            <a:r>
              <a:rPr i="1" dirty="0" err="1">
                <a:latin typeface="Calibri" pitchFamily="34"/>
                <a:cs typeface="Times New Roman" pitchFamily="18"/>
              </a:rPr>
              <a:t>trænge</a:t>
            </a:r>
            <a:r>
              <a:rPr i="1" dirty="0">
                <a:latin typeface="Calibri" pitchFamily="34"/>
                <a:cs typeface="Times New Roman" pitchFamily="18"/>
              </a:rPr>
              <a:t> (trenge), </a:t>
            </a:r>
            <a:r>
              <a:rPr i="1" dirty="0" err="1">
                <a:latin typeface="Calibri" pitchFamily="34"/>
                <a:cs typeface="Times New Roman" pitchFamily="18"/>
              </a:rPr>
              <a:t>hænge</a:t>
            </a:r>
            <a:r>
              <a:rPr i="1" dirty="0">
                <a:latin typeface="Calibri" pitchFamily="34"/>
                <a:cs typeface="Times New Roman" pitchFamily="18"/>
              </a:rPr>
              <a:t> (henge), </a:t>
            </a:r>
            <a:r>
              <a:rPr i="1" dirty="0" err="1">
                <a:latin typeface="Calibri" pitchFamily="34"/>
                <a:cs typeface="Times New Roman" pitchFamily="18"/>
              </a:rPr>
              <a:t>længe</a:t>
            </a:r>
            <a:r>
              <a:rPr i="1" dirty="0">
                <a:latin typeface="Calibri" pitchFamily="34"/>
                <a:cs typeface="Times New Roman" pitchFamily="18"/>
              </a:rPr>
              <a:t>/</a:t>
            </a:r>
            <a:r>
              <a:rPr i="1" dirty="0" err="1">
                <a:latin typeface="Calibri" pitchFamily="34"/>
                <a:cs typeface="Times New Roman" pitchFamily="18"/>
              </a:rPr>
              <a:t>længer</a:t>
            </a:r>
            <a:r>
              <a:rPr i="1" dirty="0">
                <a:latin typeface="Calibri" pitchFamily="34"/>
                <a:cs typeface="Times New Roman" pitchFamily="18"/>
              </a:rPr>
              <a:t> (lenge/lenger), </a:t>
            </a:r>
            <a:r>
              <a:rPr i="1" dirty="0" err="1">
                <a:latin typeface="Calibri" pitchFamily="34"/>
                <a:cs typeface="Times New Roman" pitchFamily="18"/>
              </a:rPr>
              <a:t>vægg</a:t>
            </a:r>
            <a:r>
              <a:rPr i="1" dirty="0">
                <a:latin typeface="Calibri" pitchFamily="34"/>
                <a:cs typeface="Times New Roman" pitchFamily="18"/>
              </a:rPr>
              <a:t> (vegg), </a:t>
            </a:r>
            <a:r>
              <a:rPr i="1" dirty="0" err="1">
                <a:latin typeface="Calibri" pitchFamily="34"/>
                <a:cs typeface="Times New Roman" pitchFamily="18"/>
              </a:rPr>
              <a:t>lægge</a:t>
            </a:r>
            <a:r>
              <a:rPr i="1" dirty="0">
                <a:latin typeface="Calibri" pitchFamily="34"/>
                <a:cs typeface="Times New Roman" pitchFamily="18"/>
              </a:rPr>
              <a:t> (legge), </a:t>
            </a:r>
            <a:r>
              <a:rPr i="1" dirty="0" err="1">
                <a:latin typeface="Calibri" pitchFamily="34"/>
                <a:cs typeface="Times New Roman" pitchFamily="18"/>
              </a:rPr>
              <a:t>fræmst</a:t>
            </a:r>
            <a:r>
              <a:rPr i="1" dirty="0">
                <a:latin typeface="Calibri" pitchFamily="34"/>
                <a:cs typeface="Times New Roman" pitchFamily="18"/>
              </a:rPr>
              <a:t> (fremst), </a:t>
            </a:r>
            <a:r>
              <a:rPr i="1" dirty="0" err="1">
                <a:latin typeface="Calibri" pitchFamily="34"/>
                <a:cs typeface="Times New Roman" pitchFamily="18"/>
              </a:rPr>
              <a:t>ælv</a:t>
            </a:r>
            <a:r>
              <a:rPr i="1" dirty="0">
                <a:latin typeface="Calibri" pitchFamily="34"/>
                <a:cs typeface="Times New Roman" pitchFamily="18"/>
              </a:rPr>
              <a:t> (elv), </a:t>
            </a:r>
            <a:r>
              <a:rPr i="1" dirty="0" err="1">
                <a:latin typeface="Calibri" pitchFamily="34"/>
                <a:cs typeface="Times New Roman" pitchFamily="18"/>
              </a:rPr>
              <a:t>skjægg</a:t>
            </a:r>
            <a:r>
              <a:rPr i="1" dirty="0">
                <a:latin typeface="Calibri" pitchFamily="34"/>
                <a:cs typeface="Times New Roman" pitchFamily="18"/>
              </a:rPr>
              <a:t> (skjegg)      </a:t>
            </a:r>
          </a:p>
          <a:p>
            <a:pPr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i="1" dirty="0">
                <a:latin typeface="Calibri" pitchFamily="34"/>
                <a:cs typeface="Times New Roman" pitchFamily="18"/>
              </a:rPr>
              <a:t>  </a:t>
            </a:r>
            <a:r>
              <a:rPr dirty="0">
                <a:latin typeface="Calibri" pitchFamily="34"/>
                <a:cs typeface="Times New Roman" pitchFamily="18"/>
              </a:rPr>
              <a:t>Lang æ-lyd: </a:t>
            </a:r>
            <a:r>
              <a:rPr i="1" dirty="0" err="1">
                <a:latin typeface="Calibri" pitchFamily="34"/>
                <a:cs typeface="Times New Roman" pitchFamily="18"/>
              </a:rPr>
              <a:t>stæla</a:t>
            </a:r>
            <a:r>
              <a:rPr i="1" dirty="0">
                <a:latin typeface="Calibri" pitchFamily="34"/>
                <a:cs typeface="Times New Roman" pitchFamily="18"/>
              </a:rPr>
              <a:t> (stjele), </a:t>
            </a:r>
            <a:r>
              <a:rPr i="1" dirty="0" err="1">
                <a:latin typeface="Calibri" pitchFamily="34"/>
                <a:cs typeface="Times New Roman" pitchFamily="18"/>
              </a:rPr>
              <a:t>fræda</a:t>
            </a:r>
            <a:r>
              <a:rPr i="1" dirty="0">
                <a:latin typeface="Calibri" pitchFamily="34"/>
                <a:cs typeface="Times New Roman" pitchFamily="18"/>
              </a:rPr>
              <a:t> (fredag), </a:t>
            </a:r>
          </a:p>
          <a:p>
            <a:pPr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dirty="0">
                <a:latin typeface="Calibri" pitchFamily="34"/>
                <a:cs typeface="Times New Roman" pitchFamily="18"/>
              </a:rPr>
              <a:t>e </a:t>
            </a:r>
            <a:r>
              <a:rPr dirty="0">
                <a:latin typeface="Symbol" pitchFamily="18"/>
              </a:rPr>
              <a:t>®</a:t>
            </a:r>
            <a:r>
              <a:rPr dirty="0">
                <a:latin typeface="Calibri" pitchFamily="34"/>
                <a:cs typeface="Times New Roman" pitchFamily="18"/>
              </a:rPr>
              <a:t> i:  </a:t>
            </a:r>
            <a:r>
              <a:rPr i="1" dirty="0" err="1">
                <a:latin typeface="Calibri" pitchFamily="34"/>
                <a:cs typeface="Times New Roman" pitchFamily="18"/>
              </a:rPr>
              <a:t>inå</a:t>
            </a:r>
            <a:r>
              <a:rPr i="1" dirty="0">
                <a:latin typeface="Calibri" pitchFamily="34"/>
                <a:cs typeface="Times New Roman" pitchFamily="18"/>
              </a:rPr>
              <a:t> (ennå)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2000" dirty="0">
                <a:latin typeface="Calibri" pitchFamily="34"/>
                <a:cs typeface="Times New Roman" pitchFamily="18"/>
              </a:rPr>
              <a:t>*«</a:t>
            </a:r>
            <a:r>
              <a:rPr sz="2000" dirty="0" err="1">
                <a:latin typeface="Calibri" pitchFamily="34"/>
                <a:cs typeface="Times New Roman" pitchFamily="18"/>
              </a:rPr>
              <a:t>spænnivæggen</a:t>
            </a:r>
            <a:r>
              <a:rPr sz="2000" dirty="0">
                <a:latin typeface="Calibri" pitchFamily="34"/>
                <a:cs typeface="Times New Roman" pitchFamily="18"/>
              </a:rPr>
              <a:t>» (om sterkt brennevin)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1184216F-EABB-F187-4DA1-ECEF72F7141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74638"/>
            <a:ext cx="10515600" cy="6370637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sz="2400" b="1" i="1">
                <a:latin typeface="Calibri" pitchFamily="34"/>
                <a:cs typeface="Times New Roman" pitchFamily="18"/>
              </a:rPr>
              <a:t>rt </a:t>
            </a:r>
            <a:r>
              <a:rPr sz="2400" b="1" i="1">
                <a:latin typeface="Symbol" pitchFamily="18"/>
              </a:rPr>
              <a:t>® </a:t>
            </a:r>
            <a:r>
              <a:rPr sz="2400" b="1" i="1">
                <a:latin typeface="Calibri" pitchFamily="34"/>
                <a:cs typeface="Times New Roman" pitchFamily="18"/>
              </a:rPr>
              <a:t>ɽ (tjukk l)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400" b="1" i="1">
                <a:latin typeface="Calibri" pitchFamily="34"/>
                <a:cs typeface="Times New Roman" pitchFamily="18"/>
              </a:rPr>
              <a:t>   </a:t>
            </a:r>
            <a:r>
              <a:rPr sz="2400" i="1">
                <a:latin typeface="Calibri" pitchFamily="34"/>
                <a:cs typeface="Times New Roman" pitchFamily="18"/>
              </a:rPr>
              <a:t>det folæste han kunne </a:t>
            </a:r>
            <a:r>
              <a:rPr sz="2400">
                <a:latin typeface="Calibri" pitchFamily="34"/>
                <a:cs typeface="Times New Roman" pitchFamily="18"/>
              </a:rPr>
              <a:t>(det forteste han kunne)</a:t>
            </a:r>
          </a:p>
          <a:p>
            <a:pPr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sz="2400" b="1" i="1">
                <a:latin typeface="Calibri" pitchFamily="34"/>
                <a:cs typeface="Times New Roman" pitchFamily="18"/>
              </a:rPr>
              <a:t>a </a:t>
            </a:r>
            <a:r>
              <a:rPr sz="2400" b="1" i="1">
                <a:latin typeface="Symbol" pitchFamily="18"/>
              </a:rPr>
              <a:t>®</a:t>
            </a:r>
            <a:r>
              <a:rPr sz="2400" b="1" i="1">
                <a:latin typeface="Calibri" pitchFamily="34"/>
                <a:cs typeface="Times New Roman" pitchFamily="18"/>
              </a:rPr>
              <a:t> æ i grunnstammen (kort æ-lyd)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400" i="1">
                <a:latin typeface="Calibri" pitchFamily="34"/>
                <a:cs typeface="Times New Roman" pitchFamily="18"/>
              </a:rPr>
              <a:t>ærm (arm), værme (varme), dæl (dal), kælt (kaldt)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400" b="1" i="1">
                <a:latin typeface="Calibri" pitchFamily="34"/>
                <a:cs typeface="Times New Roman" pitchFamily="18"/>
              </a:rPr>
              <a:t>Diftongering.</a:t>
            </a:r>
          </a:p>
          <a:p>
            <a:pPr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Char char="-"/>
              <a:defRPr/>
            </a:pPr>
            <a:r>
              <a:rPr sz="2400" i="1">
                <a:latin typeface="Calibri" pitchFamily="34"/>
                <a:cs typeface="Times New Roman" pitchFamily="18"/>
              </a:rPr>
              <a:t>heil/heilt, rau (rød), eine (mest brukt som ubest. pronomen)</a:t>
            </a:r>
          </a:p>
          <a:p>
            <a:pPr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Char char="-"/>
              <a:defRPr/>
            </a:pPr>
            <a:r>
              <a:rPr sz="2400" i="1">
                <a:latin typeface="Calibri" pitchFamily="34"/>
                <a:cs typeface="Times New Roman" pitchFamily="18"/>
              </a:rPr>
              <a:t> mange sterke verb i preteritum. (skæut*, flæut, bræut, stræuk, kræup, dræiv, bæit, blæi, osv. </a:t>
            </a:r>
          </a:p>
          <a:p>
            <a:pPr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Char char="-"/>
              <a:defRPr/>
            </a:pPr>
            <a:r>
              <a:rPr sz="2400" i="1">
                <a:latin typeface="Calibri" pitchFamily="34"/>
                <a:cs typeface="Times New Roman" pitchFamily="18"/>
              </a:rPr>
              <a:t> Dessuten:  å støyte (sæ) (dvs slå seg), eie (eget) (som i «sitt eie hus»)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000" i="1">
                <a:latin typeface="Calibri" pitchFamily="34"/>
                <a:cs typeface="Times New Roman" pitchFamily="18"/>
              </a:rPr>
              <a:t>*</a:t>
            </a:r>
            <a:r>
              <a:rPr sz="2400" i="1">
                <a:latin typeface="Calibri" pitchFamily="34"/>
                <a:cs typeface="Times New Roman" pitchFamily="18"/>
              </a:rPr>
              <a:t> </a:t>
            </a:r>
            <a:r>
              <a:rPr sz="1600" i="1">
                <a:latin typeface="Calibri" pitchFamily="34"/>
                <a:cs typeface="Times New Roman" pitchFamily="18"/>
              </a:rPr>
              <a:t>Her er det ei gruppe partisipper med æu (nynorsk au), som i vikværsk og ikke minst midtøstlandsk har gått over til øy: «fløyt», «brøyt», osv</a:t>
            </a:r>
            <a:endParaRPr sz="2400" i="1">
              <a:latin typeface="Calibri" pitchFamily="34"/>
              <a:cs typeface="Times New Roman" pitchFamily="18"/>
            </a:endParaRPr>
          </a:p>
          <a:p>
            <a:pPr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sz="2400" b="1" i="1">
                <a:latin typeface="Calibri" pitchFamily="34"/>
                <a:cs typeface="Times New Roman" pitchFamily="18"/>
              </a:rPr>
              <a:t>Monoftongering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sz="2400" i="1">
                <a:latin typeface="Calibri" pitchFamily="34"/>
                <a:cs typeface="Times New Roman" pitchFamily="18"/>
              </a:rPr>
              <a:t>høgde (høyde), pløgde (pløyde), høgre (høyre), hime (heime), gredde/grædde (greidde), grett (greitt),  ægde (eide)</a:t>
            </a:r>
          </a:p>
          <a:p>
            <a:pPr marL="0" indent="0" eaLnBrk="1" fontAlgn="auto" hangingPunct="1">
              <a:lnSpc>
                <a:spcPct val="70000"/>
              </a:lnSpc>
              <a:spcAft>
                <a:spcPts val="0"/>
              </a:spcAft>
              <a:buFont typeface="Arial" pitchFamily="34"/>
              <a:buNone/>
              <a:defRPr/>
            </a:pPr>
            <a:r>
              <a:rPr sz="1600">
                <a:latin typeface="Calibri" pitchFamily="34"/>
                <a:cs typeface="Times New Roman" pitchFamily="18"/>
              </a:rPr>
              <a:t>* Her veksles det nok en del mellom </a:t>
            </a:r>
            <a:r>
              <a:rPr sz="1600" i="1">
                <a:latin typeface="Calibri" pitchFamily="34"/>
                <a:cs typeface="Times New Roman" pitchFamily="18"/>
              </a:rPr>
              <a:t>te</a:t>
            </a:r>
            <a:r>
              <a:rPr sz="1600">
                <a:latin typeface="Calibri" pitchFamily="34"/>
                <a:cs typeface="Times New Roman" pitchFamily="18"/>
              </a:rPr>
              <a:t> og</a:t>
            </a:r>
            <a:r>
              <a:rPr sz="1600" i="1">
                <a:latin typeface="Calibri" pitchFamily="34"/>
                <a:cs typeface="Times New Roman" pitchFamily="18"/>
              </a:rPr>
              <a:t> tell</a:t>
            </a:r>
            <a:endParaRPr sz="22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2E412D5A-003F-70E2-2612-857CFDE7BD1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/>
              <a:buChar char="•"/>
              <a:defRPr/>
            </a:pPr>
            <a:r>
              <a:t>En del eldre konsonanter og konsonantforbindelser er beholdt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(som i nynorsk):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t>En stig, å truge, ei tuve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r>
              <a:rPr sz="2000"/>
              <a:t>(Bokmål: sti, true, tue)</a:t>
            </a:r>
          </a:p>
          <a:p>
            <a:pPr marL="0" indent="0" eaLnBrk="1" fontAlgn="auto" hangingPunct="1">
              <a:spcAft>
                <a:spcPts val="0"/>
              </a:spcAft>
              <a:buFont typeface="Arial" pitchFamily="34"/>
              <a:buNone/>
              <a:defRPr/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37D0694E-A94A-04E3-1184-F5C436C6DCA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762000"/>
            <a:ext cx="10515600" cy="5414963"/>
          </a:xfrm>
        </p:spPr>
        <p:txBody>
          <a:bodyPr>
            <a:norm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Char char="•"/>
              <a:defRPr/>
            </a:pPr>
            <a:r>
              <a:rPr b="1">
                <a:solidFill>
                  <a:srgbClr val="FF0000"/>
                </a:solidFill>
                <a:latin typeface="Calibri" pitchFamily="34"/>
                <a:cs typeface="Times New Roman" pitchFamily="18"/>
              </a:rPr>
              <a:t>Kasus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>
                <a:solidFill>
                  <a:srgbClr val="FF0000"/>
                </a:solidFill>
                <a:latin typeface="Calibri" pitchFamily="34"/>
                <a:cs typeface="Times New Roman" pitchFamily="18"/>
              </a:rPr>
              <a:t> </a:t>
            </a:r>
            <a:r>
              <a:rPr i="1">
                <a:latin typeface="Calibri" pitchFamily="34"/>
                <a:cs typeface="Times New Roman" pitchFamily="18"/>
              </a:rPr>
              <a:t>hannom (hannomses). (</a:t>
            </a:r>
            <a:r>
              <a:rPr b="1">
                <a:latin typeface="Calibri" pitchFamily="34"/>
                <a:cs typeface="Times New Roman" pitchFamily="18"/>
              </a:rPr>
              <a:t>dativ</a:t>
            </a:r>
            <a:r>
              <a:rPr>
                <a:latin typeface="Calibri" pitchFamily="34"/>
                <a:cs typeface="Times New Roman" pitchFamily="18"/>
              </a:rPr>
              <a:t>)  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>
                <a:latin typeface="Calibri" pitchFamily="34"/>
                <a:cs typeface="Times New Roman" pitchFamily="18"/>
              </a:rPr>
              <a:t> </a:t>
            </a:r>
            <a:r>
              <a:rPr i="1">
                <a:latin typeface="Calibri" pitchFamily="34"/>
                <a:cs typeface="Times New Roman" pitchFamily="18"/>
              </a:rPr>
              <a:t>Lågalandet (Laugarlandi</a:t>
            </a:r>
            <a:r>
              <a:rPr i="1">
                <a:latin typeface="Calibri" pitchFamily="34"/>
                <a:cs typeface="Calibri" pitchFamily="34"/>
              </a:rPr>
              <a:t>∂</a:t>
            </a:r>
            <a:r>
              <a:rPr i="1">
                <a:latin typeface="Calibri" pitchFamily="34"/>
                <a:cs typeface="Times New Roman" pitchFamily="18"/>
              </a:rPr>
              <a:t>) </a:t>
            </a:r>
            <a:r>
              <a:rPr b="1">
                <a:latin typeface="Calibri" pitchFamily="34"/>
                <a:cs typeface="Times New Roman" pitchFamily="18"/>
              </a:rPr>
              <a:t>(genitiv)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b="1">
                <a:latin typeface="Calibri" pitchFamily="34"/>
                <a:cs typeface="Times New Roman" pitchFamily="18"/>
              </a:rPr>
              <a:t> </a:t>
            </a:r>
            <a:r>
              <a:rPr i="1">
                <a:latin typeface="Calibri" pitchFamily="34"/>
                <a:cs typeface="Times New Roman" pitchFamily="18"/>
              </a:rPr>
              <a:t>trea (tredje) norr: Þri∂ja</a:t>
            </a:r>
            <a:r>
              <a:rPr b="1" i="1">
                <a:latin typeface="Calibri" pitchFamily="34"/>
                <a:cs typeface="Times New Roman" pitchFamily="18"/>
              </a:rPr>
              <a:t>  </a:t>
            </a:r>
            <a:r>
              <a:rPr b="1">
                <a:latin typeface="Calibri" pitchFamily="34"/>
                <a:cs typeface="Times New Roman" pitchFamily="18"/>
              </a:rPr>
              <a:t>(akkusativ)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b="1">
                <a:latin typeface="Calibri" pitchFamily="34"/>
                <a:cs typeface="Times New Roman" pitchFamily="18"/>
              </a:rPr>
              <a:t> </a:t>
            </a:r>
            <a:r>
              <a:rPr i="1">
                <a:latin typeface="Calibri" pitchFamily="34"/>
                <a:cs typeface="Times New Roman" pitchFamily="18"/>
              </a:rPr>
              <a:t>i størusdørnæ </a:t>
            </a:r>
            <a:r>
              <a:rPr>
                <a:latin typeface="Calibri" pitchFamily="34"/>
                <a:cs typeface="Times New Roman" pitchFamily="18"/>
              </a:rPr>
              <a:t>(</a:t>
            </a:r>
            <a:r>
              <a:rPr b="1">
                <a:latin typeface="Calibri" pitchFamily="34"/>
                <a:cs typeface="Times New Roman" pitchFamily="18"/>
              </a:rPr>
              <a:t>dativ/akkusativ</a:t>
            </a:r>
            <a:r>
              <a:rPr>
                <a:latin typeface="Calibri" pitchFamily="34"/>
                <a:cs typeface="Times New Roman" pitchFamily="18"/>
              </a:rPr>
              <a:t>?, best. form)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>
                <a:latin typeface="Calibri" pitchFamily="34"/>
                <a:cs typeface="Times New Roman" pitchFamily="18"/>
              </a:rPr>
              <a:t> </a:t>
            </a:r>
            <a:r>
              <a:rPr i="1">
                <a:latin typeface="Calibri" pitchFamily="34"/>
                <a:cs typeface="Times New Roman" pitchFamily="18"/>
              </a:rPr>
              <a:t>ihopes </a:t>
            </a:r>
            <a:r>
              <a:rPr>
                <a:latin typeface="Calibri" pitchFamily="34"/>
                <a:cs typeface="Times New Roman" pitchFamily="18"/>
              </a:rPr>
              <a:t>(</a:t>
            </a:r>
            <a:r>
              <a:rPr b="1">
                <a:latin typeface="Calibri" pitchFamily="34"/>
                <a:cs typeface="Times New Roman" pitchFamily="18"/>
              </a:rPr>
              <a:t>genitiv</a:t>
            </a:r>
            <a:r>
              <a:rPr>
                <a:latin typeface="Calibri" pitchFamily="34"/>
                <a:cs typeface="Times New Roman" pitchFamily="18"/>
              </a:rPr>
              <a:t>?)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>
                <a:latin typeface="Calibri" pitchFamily="34"/>
                <a:cs typeface="Times New Roman" pitchFamily="18"/>
              </a:rPr>
              <a:t> </a:t>
            </a:r>
            <a:r>
              <a:rPr i="1">
                <a:latin typeface="Calibri" pitchFamily="34"/>
                <a:cs typeface="Times New Roman" pitchFamily="18"/>
              </a:rPr>
              <a:t>‘a   : jæ har’a sett’a  </a:t>
            </a:r>
            <a:r>
              <a:rPr>
                <a:latin typeface="Calibri" pitchFamily="34"/>
                <a:cs typeface="Times New Roman" pitchFamily="18"/>
              </a:rPr>
              <a:t>(pers pronomen </a:t>
            </a:r>
            <a:r>
              <a:rPr b="1">
                <a:latin typeface="Calibri" pitchFamily="34"/>
                <a:cs typeface="Times New Roman" pitchFamily="18"/>
              </a:rPr>
              <a:t>akkusativ</a:t>
            </a:r>
            <a:r>
              <a:rPr>
                <a:latin typeface="Calibri" pitchFamily="34"/>
                <a:cs typeface="Times New Roman" pitchFamily="18"/>
              </a:rPr>
              <a:t>)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>
                <a:latin typeface="Calibri" pitchFamily="34"/>
                <a:cs typeface="Times New Roman" pitchFamily="18"/>
              </a:rPr>
              <a:t> </a:t>
            </a:r>
            <a:r>
              <a:rPr i="1">
                <a:latin typeface="Calibri" pitchFamily="34"/>
                <a:cs typeface="Times New Roman" pitchFamily="18"/>
              </a:rPr>
              <a:t>«dænn dræiv sjølvæn møllen, serru» </a:t>
            </a:r>
            <a:r>
              <a:rPr b="1" i="1">
                <a:latin typeface="Calibri" pitchFamily="34"/>
                <a:cs typeface="Times New Roman" pitchFamily="18"/>
              </a:rPr>
              <a:t>akkusativ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800"/>
              </a:spcAft>
              <a:buFont typeface="Arial" pitchFamily="34"/>
              <a:buNone/>
              <a:defRPr/>
            </a:pPr>
            <a:r>
              <a:rPr i="1">
                <a:latin typeface="Calibri" pitchFamily="34"/>
                <a:cs typeface="Times New Roman" pitchFamily="18"/>
              </a:rPr>
              <a:t> </a:t>
            </a:r>
            <a:r>
              <a:rPr>
                <a:latin typeface="Calibri" pitchFamily="34"/>
                <a:cs typeface="Times New Roman" pitchFamily="18"/>
              </a:rPr>
              <a:t>(Men:   «….så stanæ sjølve møllæ». </a:t>
            </a:r>
            <a:r>
              <a:rPr b="1">
                <a:latin typeface="Calibri" pitchFamily="34"/>
                <a:cs typeface="Times New Roman" pitchFamily="18"/>
              </a:rPr>
              <a:t>nominativ</a:t>
            </a:r>
            <a:r>
              <a:rPr>
                <a:latin typeface="Calibri" pitchFamily="34"/>
                <a:cs typeface="Times New Roman" pitchFamily="18"/>
              </a:rPr>
              <a:t>)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/>
              <a:buChar char="•"/>
              <a:defRPr/>
            </a:pPr>
            <a:endParaRPr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tel 1">
            <a:extLst>
              <a:ext uri="{FF2B5EF4-FFF2-40B4-BE49-F238E27FC236}">
                <a16:creationId xmlns:a16="http://schemas.microsoft.com/office/drawing/2014/main" id="{90FF6781-DA44-3793-34A2-2A4EFE2A492C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altLang="nb-NO">
                <a:latin typeface="Calibri Light" panose="020F0302020204030204" pitchFamily="34" charset="0"/>
              </a:rPr>
              <a:t>Noen felles målmerker for østlandsk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EB18AD-AF33-F8F5-78F7-125FEDC32964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>
          <a:xfrm>
            <a:off x="685800" y="1825625"/>
            <a:ext cx="10668000" cy="4351338"/>
          </a:xfrm>
        </p:spPr>
        <p:txBody>
          <a:bodyPr/>
          <a:lstStyle/>
          <a:p>
            <a:pPr eaLnBrk="1" hangingPunct="1"/>
            <a:r>
              <a:rPr altLang="nb-NO">
                <a:latin typeface="Calibri" panose="020F0502020204030204" pitchFamily="34" charset="0"/>
              </a:rPr>
              <a:t>Kløyvd infinitiv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Tjukk l, også av norrøn rð: </a:t>
            </a:r>
            <a:r>
              <a:rPr altLang="nb-NO" i="1">
                <a:latin typeface="Calibri" panose="020F0502020204030204" pitchFamily="34" charset="0"/>
              </a:rPr>
              <a:t>joł</a:t>
            </a:r>
            <a:r>
              <a:rPr altLang="nb-NO">
                <a:latin typeface="Calibri" panose="020F0502020204030204" pitchFamily="34" charset="0"/>
              </a:rPr>
              <a:t> (jord), </a:t>
            </a:r>
            <a:r>
              <a:rPr altLang="nb-NO" i="1">
                <a:latin typeface="Calibri" panose="020F0502020204030204" pitchFamily="34" charset="0"/>
              </a:rPr>
              <a:t>gåł </a:t>
            </a:r>
            <a:r>
              <a:rPr altLang="nb-NO">
                <a:latin typeface="Calibri" panose="020F0502020204030204" pitchFamily="34" charset="0"/>
              </a:rPr>
              <a:t>(gård), osv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Nektingsadverbet er </a:t>
            </a:r>
            <a:r>
              <a:rPr altLang="nb-NO" i="1">
                <a:latin typeface="Calibri" panose="020F0502020204030204" pitchFamily="34" charset="0"/>
              </a:rPr>
              <a:t>itte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1. person entall, pers. pron.:   </a:t>
            </a:r>
            <a:r>
              <a:rPr altLang="nb-NO" i="1">
                <a:latin typeface="Calibri" panose="020F0502020204030204" pitchFamily="34" charset="0"/>
              </a:rPr>
              <a:t>jæ/jæi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Rulle-r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Retroflekse lyder: </a:t>
            </a:r>
            <a:r>
              <a:rPr altLang="nb-NO" i="1">
                <a:latin typeface="Calibri" panose="020F0502020204030204" pitchFamily="34" charset="0"/>
              </a:rPr>
              <a:t>e</a:t>
            </a:r>
            <a:r>
              <a:rPr altLang="nb-NO" b="1" i="1">
                <a:solidFill>
                  <a:srgbClr val="00B050"/>
                </a:solidFill>
                <a:latin typeface="Calibri" panose="020F0502020204030204" pitchFamily="34" charset="0"/>
              </a:rPr>
              <a:t>rt</a:t>
            </a:r>
            <a:r>
              <a:rPr altLang="nb-NO" i="1">
                <a:latin typeface="Calibri" panose="020F0502020204030204" pitchFamily="34" charset="0"/>
              </a:rPr>
              <a:t>, ga</a:t>
            </a:r>
            <a:r>
              <a:rPr altLang="nb-NO" b="1" i="1">
                <a:solidFill>
                  <a:srgbClr val="00B050"/>
                </a:solidFill>
                <a:latin typeface="Calibri" panose="020F0502020204030204" pitchFamily="34" charset="0"/>
              </a:rPr>
              <a:t>rd</a:t>
            </a:r>
            <a:r>
              <a:rPr altLang="nb-NO" i="1">
                <a:latin typeface="Calibri" panose="020F0502020204030204" pitchFamily="34" charset="0"/>
              </a:rPr>
              <a:t>in, ve</a:t>
            </a:r>
            <a:r>
              <a:rPr altLang="nb-NO" b="1" i="1">
                <a:solidFill>
                  <a:srgbClr val="00B050"/>
                </a:solidFill>
                <a:latin typeface="Calibri" panose="020F0502020204030204" pitchFamily="34" charset="0"/>
              </a:rPr>
              <a:t>rs</a:t>
            </a:r>
            <a:r>
              <a:rPr altLang="nb-NO" i="1">
                <a:latin typeface="Calibri" panose="020F0502020204030204" pitchFamily="34" charset="0"/>
              </a:rPr>
              <a:t>, ga</a:t>
            </a:r>
            <a:r>
              <a:rPr altLang="nb-NO" b="1" i="1">
                <a:solidFill>
                  <a:srgbClr val="00B050"/>
                </a:solidFill>
                <a:latin typeface="Calibri" panose="020F0502020204030204" pitchFamily="34" charset="0"/>
              </a:rPr>
              <a:t>rn</a:t>
            </a:r>
            <a:r>
              <a:rPr altLang="nb-NO" i="1">
                <a:latin typeface="Calibri" panose="020F0502020204030204" pitchFamily="34" charset="0"/>
              </a:rPr>
              <a:t>, ba</a:t>
            </a:r>
            <a:r>
              <a:rPr altLang="nb-NO" b="1" i="1">
                <a:solidFill>
                  <a:srgbClr val="00B050"/>
                </a:solidFill>
                <a:latin typeface="Calibri" panose="020F0502020204030204" pitchFamily="34" charset="0"/>
              </a:rPr>
              <a:t>rl</a:t>
            </a:r>
            <a:r>
              <a:rPr altLang="nb-NO" i="1">
                <a:latin typeface="Calibri" panose="020F0502020204030204" pitchFamily="34" charset="0"/>
              </a:rPr>
              <a:t>ind </a:t>
            </a:r>
            <a:r>
              <a:rPr altLang="nb-NO" sz="1600">
                <a:latin typeface="Calibri" panose="020F0502020204030204" pitchFamily="34" charset="0"/>
              </a:rPr>
              <a:t>(I Vest-Norge uttales hver konsonant)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Lågtone (østnorsk tonelag):  _sola¯</a:t>
            </a:r>
          </a:p>
          <a:p>
            <a:pPr eaLnBrk="1" hangingPunct="1"/>
            <a:r>
              <a:rPr altLang="nb-NO">
                <a:latin typeface="Calibri" panose="020F0502020204030204" pitchFamily="34" charset="0"/>
              </a:rPr>
              <a:t>Trykk på første stavelse i fremmedord: </a:t>
            </a:r>
            <a:r>
              <a:rPr altLang="nb-NO" i="1" u="sng">
                <a:latin typeface="Calibri" panose="020F0502020204030204" pitchFamily="34" charset="0"/>
              </a:rPr>
              <a:t>sta</a:t>
            </a:r>
            <a:r>
              <a:rPr altLang="nb-NO" i="1">
                <a:latin typeface="Calibri" panose="020F0502020204030204" pitchFamily="34" charset="0"/>
              </a:rPr>
              <a:t>sjon, </a:t>
            </a:r>
            <a:r>
              <a:rPr altLang="nb-NO" i="1" u="sng">
                <a:latin typeface="Calibri" panose="020F0502020204030204" pitchFamily="34" charset="0"/>
              </a:rPr>
              <a:t>bill</a:t>
            </a:r>
            <a:r>
              <a:rPr altLang="nb-NO" i="1">
                <a:latin typeface="Calibri" panose="020F0502020204030204" pitchFamily="34" charset="0"/>
              </a:rPr>
              <a:t>ett, </a:t>
            </a:r>
            <a:r>
              <a:rPr altLang="nb-NO" i="1" u="sng">
                <a:latin typeface="Calibri" panose="020F0502020204030204" pitchFamily="34" charset="0"/>
              </a:rPr>
              <a:t>Subb</a:t>
            </a:r>
            <a:r>
              <a:rPr altLang="nb-NO" i="1">
                <a:latin typeface="Calibri" panose="020F0502020204030204" pitchFamily="34" charset="0"/>
              </a:rPr>
              <a:t>aru, osv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32559</TotalTime>
  <Words>3016</Words>
  <Application>Microsoft Office PowerPoint</Application>
  <PresentationFormat>Widescreen</PresentationFormat>
  <Paragraphs>594</Paragraphs>
  <Slides>44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44</vt:i4>
      </vt:variant>
    </vt:vector>
  </HeadingPairs>
  <TitlesOfParts>
    <vt:vector size="45" baseType="lpstr">
      <vt:lpstr>Office tema</vt:lpstr>
      <vt:lpstr>Sandsværmålet</vt:lpstr>
      <vt:lpstr>Sandsværdialekten blant landets øvrige dialekter</vt:lpstr>
      <vt:lpstr>PowerPoint-presentasjon</vt:lpstr>
      <vt:lpstr>B. Teksteksempler, ord og uttrykk fra Sandsvær-dialekten</vt:lpstr>
      <vt:lpstr>Noen teksteksempler fra Sandsværdialekten</vt:lpstr>
      <vt:lpstr>Intervju med lardøl, ca 1920</vt:lpstr>
      <vt:lpstr>C. Grammatikk og orddannelser i Sandsværmålet</vt:lpstr>
      <vt:lpstr>Jamvektsregelen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Hva med substantivene med opprinnelig jamvekt?</vt:lpstr>
      <vt:lpstr>Substantivbøying Hankjønnsord</vt:lpstr>
      <vt:lpstr>Substantiv Hunkjønnsord</vt:lpstr>
      <vt:lpstr>Substantiv Intetkjønn</vt:lpstr>
      <vt:lpstr>Substantiv på -il:</vt:lpstr>
      <vt:lpstr>Verb Svake verb</vt:lpstr>
      <vt:lpstr>Reduksjon av endevokalen - Verb</vt:lpstr>
      <vt:lpstr>Verb Sterke verb</vt:lpstr>
      <vt:lpstr>Verb Noen spesialtilfelle fra Sandsvær</vt:lpstr>
      <vt:lpstr>Adjektiv Gradbøying</vt:lpstr>
      <vt:lpstr>Adjektiv på – in</vt:lpstr>
      <vt:lpstr>Pronomen</vt:lpstr>
      <vt:lpstr>Determinativer (posessiver/eiendomspronomen)</vt:lpstr>
      <vt:lpstr>Pronomen Demonstrativer</vt:lpstr>
      <vt:lpstr>Preposisjoner</vt:lpstr>
      <vt:lpstr>Konjunksjoner</vt:lpstr>
      <vt:lpstr>Adverb</vt:lpstr>
      <vt:lpstr>PowerPoint-presentasjon</vt:lpstr>
      <vt:lpstr>Noen mønstre i orddannelsen i Sandsværmålet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Noen felles målmerker for østlandsk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Sandsværmålet</dc:title>
  <dc:creator>Eier</dc:creator>
  <cp:lastModifiedBy>Bård Engelstad</cp:lastModifiedBy>
  <cp:revision>207</cp:revision>
  <dcterms:created xsi:type="dcterms:W3CDTF">2018-12-20T20:20:08Z</dcterms:created>
  <dcterms:modified xsi:type="dcterms:W3CDTF">2025-03-07T14:56:29Z</dcterms:modified>
</cp:coreProperties>
</file>